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23"/>
  </p:notesMasterIdLst>
  <p:handoutMasterIdLst>
    <p:handoutMasterId r:id="rId24"/>
  </p:handoutMasterIdLst>
  <p:sldIdLst>
    <p:sldId id="257" r:id="rId2"/>
    <p:sldId id="263" r:id="rId3"/>
    <p:sldId id="1690" r:id="rId4"/>
    <p:sldId id="1689" r:id="rId5"/>
    <p:sldId id="1674" r:id="rId6"/>
    <p:sldId id="406" r:id="rId7"/>
    <p:sldId id="1564" r:id="rId8"/>
    <p:sldId id="1388" r:id="rId9"/>
    <p:sldId id="1389" r:id="rId10"/>
    <p:sldId id="1390" r:id="rId11"/>
    <p:sldId id="1391" r:id="rId12"/>
    <p:sldId id="1392" r:id="rId13"/>
    <p:sldId id="1394" r:id="rId14"/>
    <p:sldId id="1395" r:id="rId15"/>
    <p:sldId id="1396" r:id="rId16"/>
    <p:sldId id="1692" r:id="rId17"/>
    <p:sldId id="1695" r:id="rId18"/>
    <p:sldId id="1694" r:id="rId19"/>
    <p:sldId id="265" r:id="rId20"/>
    <p:sldId id="261" r:id="rId21"/>
    <p:sldId id="260" r:id="rId2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812EF06-091B-C649-9B36-3440909AA471}">
          <p14:sldIdLst>
            <p14:sldId id="257"/>
            <p14:sldId id="263"/>
          </p14:sldIdLst>
        </p14:section>
        <p14:section name="msgraph overview" id="{253E8F9A-589E-934C-85A6-A7F745F9EC2D}">
          <p14:sldIdLst>
            <p14:sldId id="1690"/>
            <p14:sldId id="1689"/>
            <p14:sldId id="1674"/>
            <p14:sldId id="406"/>
            <p14:sldId id="1564"/>
          </p14:sldIdLst>
        </p14:section>
        <p14:section name="uwp overview" id="{0E57BD4B-A481-2C4D-A7D6-95803AC9D450}">
          <p14:sldIdLst>
            <p14:sldId id="1388"/>
            <p14:sldId id="1389"/>
            <p14:sldId id="1390"/>
            <p14:sldId id="1391"/>
            <p14:sldId id="1392"/>
            <p14:sldId id="1394"/>
            <p14:sldId id="1395"/>
            <p14:sldId id="1396"/>
            <p14:sldId id="1692"/>
            <p14:sldId id="1695"/>
            <p14:sldId id="1694"/>
            <p14:sldId id="265"/>
          </p14:sldIdLst>
        </p14:section>
        <p14:section name="outro" id="{5EDE06FE-41B8-A44F-B73C-D701A9879EB7}">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708" autoAdjust="0"/>
    <p:restoredTop sz="75437" autoAdjust="0"/>
  </p:normalViewPr>
  <p:slideViewPr>
    <p:cSldViewPr snapToGrid="0">
      <p:cViewPr varScale="1">
        <p:scale>
          <a:sx n="134" d="100"/>
          <a:sy n="134" d="100"/>
        </p:scale>
        <p:origin x="200" y="34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23.png"/></Relationships>
</file>

<file path=ppt/diagrams/_rels/data2.xml.rels><?xml version="1.0" encoding="UTF-8" standalone="yes"?>
<Relationships xmlns="http://schemas.openxmlformats.org/package/2006/relationships"><Relationship Id="rId1" Type="http://schemas.openxmlformats.org/officeDocument/2006/relationships/image" Target="../media/image25.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rotWithShape="1">
          <a:blip xmlns:r="http://schemas.openxmlformats.org/officeDocument/2006/relationships" r:embed="rId1"/>
          <a:stretch>
            <a:fillRect/>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F9E8AE0C-957D-B641-9ACB-5384A461C886}" type="presOf" srcId="{C0281889-47E3-4FCF-B048-44D1E229A3C4}" destId="{46D36D89-423D-4446-B477-AB475692CC3D}" srcOrd="0" destOrd="0" presId="urn:microsoft.com/office/officeart/2008/layout/CircularPictureCallout"/>
    <dgm:cxn modelId="{72EE4911-54DE-E54F-9D3A-C9F17883B87F}" type="presOf" srcId="{46AB99D6-83BC-4C8D-8A5C-033EDB4E386F}" destId="{79D7CEDB-8104-4451-ACE4-9C54728C8F31}" srcOrd="0" destOrd="0" presId="urn:microsoft.com/office/officeart/2008/layout/CircularPictureCallout"/>
    <dgm:cxn modelId="{5DEAF86E-3D2E-9746-92CB-DBAB2C100158}" type="presOf" srcId="{A5B64BFC-6D51-4FD0-8EB5-7F0CFF12ED8E}" destId="{62FCCB03-E374-451D-98F2-5D828F934070}" srcOrd="0" destOrd="0" presId="urn:microsoft.com/office/officeart/2008/layout/CircularPictureCallout"/>
    <dgm:cxn modelId="{BE301AAC-0FA7-4F15-BCA1-CA9003155E8B}" srcId="{A5B64BFC-6D51-4FD0-8EB5-7F0CFF12ED8E}" destId="{46AB99D6-83BC-4C8D-8A5C-033EDB4E386F}" srcOrd="0" destOrd="0" parTransId="{1803AF9E-52D8-46B8-80AC-0ADBB7F6D1E7}" sibTransId="{C0281889-47E3-4FCF-B048-44D1E229A3C4}"/>
    <dgm:cxn modelId="{307430F0-3120-FA46-B1A1-71F5FD3A7F95}" type="presParOf" srcId="{62FCCB03-E374-451D-98F2-5D828F934070}" destId="{8ADE9732-7F45-49AD-A367-88683D9353B9}" srcOrd="0" destOrd="0" presId="urn:microsoft.com/office/officeart/2008/layout/CircularPictureCallout"/>
    <dgm:cxn modelId="{667C7003-1A19-A848-997F-D7F300BD7244}" type="presParOf" srcId="{8ADE9732-7F45-49AD-A367-88683D9353B9}" destId="{FC274685-C9F5-4094-86C4-B75E27DE907C}" srcOrd="0" destOrd="0" presId="urn:microsoft.com/office/officeart/2008/layout/CircularPictureCallout"/>
    <dgm:cxn modelId="{78997B77-C869-8144-8B61-D9EF22344BCF}" type="presParOf" srcId="{FC274685-C9F5-4094-86C4-B75E27DE907C}" destId="{46D36D89-423D-4446-B477-AB475692CC3D}" srcOrd="0" destOrd="0" presId="urn:microsoft.com/office/officeart/2008/layout/CircularPictureCallout"/>
    <dgm:cxn modelId="{82B014F4-2511-734D-B27A-CDF9FC85C839}"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B64BFC-6D51-4FD0-8EB5-7F0CFF12ED8E}"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46AB99D6-83BC-4C8D-8A5C-033EDB4E386F}">
      <dgm:prSet phldrT="[Text]"/>
      <dgm:spPr/>
      <dgm:t>
        <a:bodyPr/>
        <a:lstStyle/>
        <a:p>
          <a:endParaRPr lang="nb-NO" dirty="0"/>
        </a:p>
        <a:p>
          <a:endParaRPr lang="en-GB" dirty="0"/>
        </a:p>
      </dgm:t>
    </dgm:pt>
    <dgm:pt modelId="{C0281889-47E3-4FCF-B048-44D1E229A3C4}" type="sibTrans" cxnId="{BE301AAC-0FA7-4F15-BCA1-CA9003155E8B}">
      <dgm:prSet/>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dgm:spPr>
      <dgm:t>
        <a:bodyPr/>
        <a:lstStyle/>
        <a:p>
          <a:endParaRPr lang="en-GB"/>
        </a:p>
      </dgm:t>
    </dgm:pt>
    <dgm:pt modelId="{1803AF9E-52D8-46B8-80AC-0ADBB7F6D1E7}" type="parTrans" cxnId="{BE301AAC-0FA7-4F15-BCA1-CA9003155E8B}">
      <dgm:prSet/>
      <dgm:spPr/>
      <dgm:t>
        <a:bodyPr/>
        <a:lstStyle/>
        <a:p>
          <a:endParaRPr lang="en-GB"/>
        </a:p>
      </dgm:t>
    </dgm:pt>
    <dgm:pt modelId="{62FCCB03-E374-451D-98F2-5D828F934070}" type="pres">
      <dgm:prSet presAssocID="{A5B64BFC-6D51-4FD0-8EB5-7F0CFF12ED8E}" presName="Name0" presStyleCnt="0">
        <dgm:presLayoutVars>
          <dgm:chMax val="7"/>
          <dgm:chPref val="7"/>
          <dgm:dir/>
        </dgm:presLayoutVars>
      </dgm:prSet>
      <dgm:spPr/>
    </dgm:pt>
    <dgm:pt modelId="{8ADE9732-7F45-49AD-A367-88683D9353B9}" type="pres">
      <dgm:prSet presAssocID="{A5B64BFC-6D51-4FD0-8EB5-7F0CFF12ED8E}" presName="Name1" presStyleCnt="0"/>
      <dgm:spPr/>
    </dgm:pt>
    <dgm:pt modelId="{FC274685-C9F5-4094-86C4-B75E27DE907C}" type="pres">
      <dgm:prSet presAssocID="{C0281889-47E3-4FCF-B048-44D1E229A3C4}" presName="picture_1" presStyleCnt="0"/>
      <dgm:spPr/>
    </dgm:pt>
    <dgm:pt modelId="{46D36D89-423D-4446-B477-AB475692CC3D}" type="pres">
      <dgm:prSet presAssocID="{C0281889-47E3-4FCF-B048-44D1E229A3C4}" presName="pictureRepeatNode" presStyleLbl="alignImgPlace1" presStyleIdx="0" presStyleCnt="1" custScaleX="191440" custScaleY="191440"/>
      <dgm:spPr/>
    </dgm:pt>
    <dgm:pt modelId="{79D7CEDB-8104-4451-ACE4-9C54728C8F31}" type="pres">
      <dgm:prSet presAssocID="{46AB99D6-83BC-4C8D-8A5C-033EDB4E386F}" presName="text_1" presStyleLbl="node1" presStyleIdx="0" presStyleCnt="0">
        <dgm:presLayoutVars>
          <dgm:bulletEnabled val="1"/>
        </dgm:presLayoutVars>
      </dgm:prSet>
      <dgm:spPr/>
    </dgm:pt>
  </dgm:ptLst>
  <dgm:cxnLst>
    <dgm:cxn modelId="{BE301AAC-0FA7-4F15-BCA1-CA9003155E8B}" srcId="{A5B64BFC-6D51-4FD0-8EB5-7F0CFF12ED8E}" destId="{46AB99D6-83BC-4C8D-8A5C-033EDB4E386F}" srcOrd="0" destOrd="0" parTransId="{1803AF9E-52D8-46B8-80AC-0ADBB7F6D1E7}" sibTransId="{C0281889-47E3-4FCF-B048-44D1E229A3C4}"/>
    <dgm:cxn modelId="{2B97D2E2-56CF-2949-9DB0-1B39CFC74D67}" type="presOf" srcId="{46AB99D6-83BC-4C8D-8A5C-033EDB4E386F}" destId="{79D7CEDB-8104-4451-ACE4-9C54728C8F31}" srcOrd="0" destOrd="0" presId="urn:microsoft.com/office/officeart/2008/layout/CircularPictureCallout"/>
    <dgm:cxn modelId="{221105E7-AF34-FE47-BF35-362C32170AB6}" type="presOf" srcId="{C0281889-47E3-4FCF-B048-44D1E229A3C4}" destId="{46D36D89-423D-4446-B477-AB475692CC3D}" srcOrd="0" destOrd="0" presId="urn:microsoft.com/office/officeart/2008/layout/CircularPictureCallout"/>
    <dgm:cxn modelId="{040B28EA-8794-F64B-B522-010C58C3E0E5}" type="presOf" srcId="{A5B64BFC-6D51-4FD0-8EB5-7F0CFF12ED8E}" destId="{62FCCB03-E374-451D-98F2-5D828F934070}" srcOrd="0" destOrd="0" presId="urn:microsoft.com/office/officeart/2008/layout/CircularPictureCallout"/>
    <dgm:cxn modelId="{95E2F947-D6F5-D94A-A835-4735B4AFF29E}" type="presParOf" srcId="{62FCCB03-E374-451D-98F2-5D828F934070}" destId="{8ADE9732-7F45-49AD-A367-88683D9353B9}" srcOrd="0" destOrd="0" presId="urn:microsoft.com/office/officeart/2008/layout/CircularPictureCallout"/>
    <dgm:cxn modelId="{17099287-A1DA-3B46-88AC-E83CA8639DEA}" type="presParOf" srcId="{8ADE9732-7F45-49AD-A367-88683D9353B9}" destId="{FC274685-C9F5-4094-86C4-B75E27DE907C}" srcOrd="0" destOrd="0" presId="urn:microsoft.com/office/officeart/2008/layout/CircularPictureCallout"/>
    <dgm:cxn modelId="{B548C7E5-540B-EC48-865D-D85207A452F9}" type="presParOf" srcId="{FC274685-C9F5-4094-86C4-B75E27DE907C}" destId="{46D36D89-423D-4446-B477-AB475692CC3D}" srcOrd="0" destOrd="0" presId="urn:microsoft.com/office/officeart/2008/layout/CircularPictureCallout"/>
    <dgm:cxn modelId="{E0335067-E4F4-E241-97A9-9253E6ED870C}" type="presParOf" srcId="{8ADE9732-7F45-49AD-A367-88683D9353B9}" destId="{79D7CEDB-8104-4451-ACE4-9C54728C8F31}" srcOrd="1" destOrd="0" presId="urn:microsoft.com/office/officeart/2008/layout/CircularPictureCallou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6625" y="215296"/>
          <a:ext cx="743619" cy="743619"/>
        </a:xfrm>
        <a:prstGeom prst="ellipse">
          <a:avLst/>
        </a:prstGeom>
        <a:blipFill rotWithShape="1">
          <a:blip xmlns:r="http://schemas.openxmlformats.org/officeDocument/2006/relationships" r:embed="rId1"/>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64135" y="599147"/>
          <a:ext cx="248598" cy="128183"/>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64135" y="599147"/>
        <a:ext cx="248598" cy="1281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D36D89-423D-4446-B477-AB475692CC3D}">
      <dsp:nvSpPr>
        <dsp:cNvPr id="0" name=""/>
        <dsp:cNvSpPr/>
      </dsp:nvSpPr>
      <dsp:spPr>
        <a:xfrm>
          <a:off x="15851" y="200625"/>
          <a:ext cx="709005" cy="709005"/>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25000" b="-2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9D7CEDB-8104-4451-ACE4-9C54728C8F31}">
      <dsp:nvSpPr>
        <dsp:cNvPr id="0" name=""/>
        <dsp:cNvSpPr/>
      </dsp:nvSpPr>
      <dsp:spPr>
        <a:xfrm>
          <a:off x="251840" y="566609"/>
          <a:ext cx="237026" cy="122216"/>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222250">
            <a:lnSpc>
              <a:spcPct val="90000"/>
            </a:lnSpc>
            <a:spcBef>
              <a:spcPct val="0"/>
            </a:spcBef>
            <a:spcAft>
              <a:spcPct val="35000"/>
            </a:spcAft>
            <a:buNone/>
          </a:pPr>
          <a:endParaRPr lang="nb-NO" sz="500" kern="1200" dirty="0"/>
        </a:p>
        <a:p>
          <a:pPr marL="0" lvl="0" indent="0" algn="ctr" defTabSz="222250">
            <a:lnSpc>
              <a:spcPct val="90000"/>
            </a:lnSpc>
            <a:spcBef>
              <a:spcPct val="0"/>
            </a:spcBef>
            <a:spcAft>
              <a:spcPct val="35000"/>
            </a:spcAft>
            <a:buNone/>
          </a:pPr>
          <a:endParaRPr lang="en-GB" sz="500" kern="1200" dirty="0"/>
        </a:p>
      </dsp:txBody>
      <dsp:txXfrm>
        <a:off x="251840" y="566609"/>
        <a:ext cx="237026" cy="122216"/>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6/5/18 3:55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6/5/18 3:55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atin typeface="Segoe UI" pitchFamily="34" charset="0"/>
              </a:rPr>
              <a:t>Office 365 </a:t>
            </a:r>
            <a:r>
              <a:rPr lang="en-US"/>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7BABD5E-AC01-4D11-BC9D-576CA8D50D63}" type="datetime8">
              <a:rPr lang="en-US" smtClean="0"/>
              <a:t>6/5/18 3:56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652629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atin typeface="Segoe UI" pitchFamily="34" charset="0"/>
              </a:rPr>
              <a:t>Office 365 </a:t>
            </a:r>
            <a:r>
              <a:rPr lang="en-US"/>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2327C7D-3932-4A42-9B27-37D16E2CA4F4}" type="datetime8">
              <a:rPr lang="en-US" smtClean="0"/>
              <a:t>6/5/18 3:56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16849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atin typeface="Segoe UI" pitchFamily="34" charset="0"/>
              </a:rPr>
              <a:t>Office 365 </a:t>
            </a:r>
            <a:r>
              <a:rPr lang="en-US"/>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DC026-1C03-4889-916C-8810DF3A63C0}" type="datetime8">
              <a:rPr lang="en-US" smtClean="0"/>
              <a:t>6/5/18 3:56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010814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atin typeface="Segoe UI" pitchFamily="34" charset="0"/>
              </a:rPr>
              <a:t>Office 365 </a:t>
            </a:r>
            <a:r>
              <a:rPr lang="en-US"/>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0213D2C-02BC-420B-94AC-ECC0484F8CC3}" type="datetime8">
              <a:rPr lang="en-US" smtClean="0"/>
              <a:t>6/5/18 3:56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404186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atin typeface="Segoe UI" pitchFamily="34" charset="0"/>
              </a:rPr>
              <a:t>Office 365 </a:t>
            </a:r>
            <a:r>
              <a:rPr lang="en-US"/>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23DB156-0E13-497A-A94E-4FC8A07A1ABE}" type="datetime8">
              <a:rPr lang="en-US" smtClean="0"/>
              <a:t>6/5/18 3:56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134084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971155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6/5/18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31458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933237">
              <a:defRPr/>
            </a:pPr>
            <a:fld id="{47FCBB42-8A3C-4AB5-AB28-70532FD908F2}" type="slidenum">
              <a:rPr lang="en-GB">
                <a:solidFill>
                  <a:prstClr val="black"/>
                </a:solidFill>
                <a:latin typeface="Calibri" panose="020F0502020204030204"/>
              </a:rPr>
              <a:pPr defTabSz="933237">
                <a:defRPr/>
              </a:pPr>
              <a:t>5</a:t>
            </a:fld>
            <a:endParaRPr lang="en-GB">
              <a:solidFill>
                <a:prstClr val="black"/>
              </a:solidFill>
              <a:latin typeface="Calibri" panose="020F0502020204030204"/>
            </a:endParaRPr>
          </a:p>
        </p:txBody>
      </p:sp>
    </p:spTree>
    <p:extLst>
      <p:ext uri="{BB962C8B-B14F-4D97-AF65-F5344CB8AC3E}">
        <p14:creationId xmlns:p14="http://schemas.microsoft.com/office/powerpoint/2010/main" val="3870159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Microsoft Graph leverages Azure AD, like so many other cloud services from Microsoft, for authentication and authorization</a:t>
            </a:r>
          </a:p>
          <a:p>
            <a:pPr marL="171450" indent="-171450">
              <a:buFont typeface="Arial" panose="020B0604020202020204" pitchFamily="34" charset="0"/>
              <a:buChar char="•"/>
            </a:pPr>
            <a:r>
              <a:rPr lang="en-US" dirty="0"/>
              <a:t>You can create web apps as well as native apps with Azure AD apps</a:t>
            </a:r>
          </a:p>
          <a:p>
            <a:pPr marL="171450" indent="-171450">
              <a:buFont typeface="Arial" panose="020B0604020202020204" pitchFamily="34" charset="0"/>
              <a:buChar char="•"/>
            </a:pPr>
            <a:r>
              <a:rPr lang="en-US" dirty="0"/>
              <a:t>In addition, users can authorize the application using delegated consent (where they grant the application to act on their behalf)</a:t>
            </a:r>
          </a:p>
          <a:p>
            <a:pPr marL="388712" lvl="1" indent="-171450">
              <a:buFont typeface="Arial" panose="020B0604020202020204" pitchFamily="34" charset="0"/>
              <a:buChar char="•"/>
            </a:pPr>
            <a:r>
              <a:rPr lang="en-US" dirty="0"/>
              <a:t>Global tenant admins can also grant consent to all users as a different type of consent (Admin Consent)</a:t>
            </a:r>
          </a:p>
          <a:p>
            <a:pPr marL="171450" lvl="0" indent="-171450">
              <a:buFont typeface="Arial" panose="020B0604020202020204" pitchFamily="34" charset="0"/>
              <a:buChar char="•"/>
            </a:pPr>
            <a:r>
              <a:rPr lang="en-US" dirty="0"/>
              <a:t>Azure AD app authentication implemented using OAuth 2.0 protocol</a:t>
            </a:r>
          </a:p>
          <a:p>
            <a:pPr marL="388712" lvl="1" indent="-171450">
              <a:buFont typeface="Arial" panose="020B0604020202020204" pitchFamily="34" charset="0"/>
              <a:buChar char="•"/>
            </a:pPr>
            <a:r>
              <a:rPr lang="en-US" dirty="0"/>
              <a:t>Users are redirected to Azure for authentication so custom applications never get the credentials</a:t>
            </a:r>
          </a:p>
          <a:p>
            <a:pPr marL="388712" lvl="1" indent="-171450">
              <a:buFont typeface="Arial" panose="020B0604020202020204" pitchFamily="34" charset="0"/>
              <a:buChar char="•"/>
            </a:pPr>
            <a:r>
              <a:rPr lang="en-US" dirty="0"/>
              <a:t>Depending on the authentication flow leveraged, the app ultimately gets an access token that’s only valid for a set amount of time, for a specific user, with specific permissions and for a specific resource (</a:t>
            </a:r>
            <a:r>
              <a:rPr lang="en-US" dirty="0" err="1"/>
              <a:t>ie</a:t>
            </a:r>
            <a:r>
              <a:rPr lang="en-US" dirty="0"/>
              <a:t>: Microsoft Graph)</a:t>
            </a:r>
          </a:p>
          <a:p>
            <a:pPr marL="388712" lvl="1" indent="-171450">
              <a:buFont typeface="Arial" panose="020B0604020202020204" pitchFamily="34" charset="0"/>
              <a:buChar char="•"/>
            </a:pPr>
            <a:r>
              <a:rPr lang="en-US" dirty="0"/>
              <a:t>These access tokens can be refreshed after expiration using an associated refresh token</a:t>
            </a:r>
          </a:p>
          <a:p>
            <a:pPr marL="388712" lvl="1" indent="-171450">
              <a:buFont typeface="Arial" panose="020B0604020202020204" pitchFamily="34" charset="0"/>
              <a:buChar char="•"/>
            </a:pPr>
            <a:r>
              <a:rPr lang="en-US" dirty="0"/>
              <a:t>This login process also supports MFA &amp; federated authentication</a:t>
            </a:r>
          </a:p>
          <a:p>
            <a:pPr marL="171450" lvl="0" indent="-171450">
              <a:buFont typeface="Arial" panose="020B0604020202020204" pitchFamily="34" charset="0"/>
              <a:buChar char="•"/>
            </a:pPr>
            <a:r>
              <a:rPr lang="en-US" dirty="0"/>
              <a:t>Native applications differ from web applications in a few ways:</a:t>
            </a:r>
          </a:p>
          <a:p>
            <a:pPr marL="388712" lvl="1" indent="-171450">
              <a:buFont typeface="Arial" panose="020B0604020202020204" pitchFamily="34" charset="0"/>
              <a:buChar char="•"/>
            </a:pPr>
            <a:r>
              <a:rPr lang="en-US" dirty="0"/>
              <a:t>They are multi-tenant by default</a:t>
            </a:r>
          </a:p>
          <a:p>
            <a:pPr marL="388712" lvl="1" indent="-171450">
              <a:buFont typeface="Arial" panose="020B0604020202020204" pitchFamily="34" charset="0"/>
              <a:buChar char="•"/>
            </a:pPr>
            <a:r>
              <a:rPr lang="en-US" dirty="0"/>
              <a:t>You don’t need to worry about app secrets as when the native app is distributed, it can’t contain a secret … because it’s no longer a secret</a:t>
            </a:r>
          </a:p>
          <a:p>
            <a:pPr marL="388712" lvl="1" indent="-171450">
              <a:buFont typeface="Arial" panose="020B0604020202020204" pitchFamily="34" charset="0"/>
              <a:buChar char="•"/>
            </a:pPr>
            <a:r>
              <a:rPr lang="en-US" dirty="0"/>
              <a:t>Instead you use special redirect URIs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13429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Office 365 cloud services, including SharePoint Online, and Microsoft Graph, leverage Azure AD for authentication and authorization</a:t>
            </a:r>
          </a:p>
          <a:p>
            <a:pPr marL="171450" indent="-171450">
              <a:buFont typeface="Arial" panose="020B0604020202020204" pitchFamily="34" charset="0"/>
              <a:buChar char="•"/>
            </a:pPr>
            <a:r>
              <a:rPr lang="en-US" dirty="0"/>
              <a:t>This means there is a single authentication flow to use Office 365 applications as well as those created to leverage the Microsoft Graph</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6/5/18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261718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latin typeface="+mn-lt"/>
            </a:endParaRPr>
          </a:p>
          <a:p>
            <a:r>
              <a:rPr lang="en-US" sz="900" dirty="0">
                <a:latin typeface="+mn-lt"/>
              </a:rPr>
              <a:t>Platform convergence has been a journey which ends today with Windows 10</a:t>
            </a:r>
          </a:p>
          <a:p>
            <a:pPr marL="171450" indent="-171450">
              <a:buFont typeface="Arial" panose="020B0604020202020204" pitchFamily="34" charset="0"/>
              <a:buChar char="•"/>
            </a:pPr>
            <a:r>
              <a:rPr lang="en-US" sz="900" dirty="0">
                <a:latin typeface="+mn-lt"/>
              </a:rPr>
              <a:t>We started by using the same Internet Explorer code</a:t>
            </a:r>
            <a:r>
              <a:rPr lang="en-US" sz="900" baseline="0" dirty="0">
                <a:latin typeface="+mn-lt"/>
              </a:rPr>
              <a:t> + engine on </a:t>
            </a:r>
            <a:r>
              <a:rPr lang="en-US" sz="900" dirty="0">
                <a:latin typeface="+mn-lt"/>
              </a:rPr>
              <a:t>Windows Phone 7.5 and Xbox 360;</a:t>
            </a:r>
            <a:r>
              <a:rPr lang="en-US" sz="900" baseline="0" dirty="0">
                <a:latin typeface="+mn-lt"/>
              </a:rPr>
              <a:t> and we started implementing the Microsoft modern design language.</a:t>
            </a:r>
            <a:endParaRPr lang="en-US" sz="900" dirty="0">
              <a:latin typeface="+mn-lt"/>
            </a:endParaRPr>
          </a:p>
          <a:p>
            <a:pPr marL="171450" indent="-171450">
              <a:buFont typeface="Arial" panose="020B0604020202020204" pitchFamily="34" charset="0"/>
              <a:buChar char="•"/>
            </a:pPr>
            <a:r>
              <a:rPr lang="en-US" sz="900" dirty="0">
                <a:latin typeface="+mn-lt"/>
              </a:rPr>
              <a:t>With the release of Windows 8, we converged the Windows kernel</a:t>
            </a:r>
            <a:r>
              <a:rPr lang="en-US" sz="900" baseline="0" dirty="0">
                <a:latin typeface="+mn-lt"/>
              </a:rPr>
              <a:t> (which aligns, among other things, the HAL and driver models)</a:t>
            </a:r>
            <a:r>
              <a:rPr lang="en-US" sz="900" dirty="0">
                <a:latin typeface="+mn-lt"/>
              </a:rPr>
              <a:t>. Windows Phone 8 took advantage of new</a:t>
            </a:r>
            <a:r>
              <a:rPr lang="en-US" sz="900" baseline="0" dirty="0">
                <a:latin typeface="+mn-lt"/>
              </a:rPr>
              <a:t> lighter-weight kernel to enable multiple CPUs and other improvements, and the</a:t>
            </a:r>
            <a:r>
              <a:rPr lang="en-US" sz="900" dirty="0">
                <a:latin typeface="+mn-lt"/>
              </a:rPr>
              <a:t> Xbox One was built on top of Windows 8.</a:t>
            </a:r>
            <a:br>
              <a:rPr lang="en-US" sz="900" dirty="0">
                <a:latin typeface="+mn-lt"/>
              </a:rPr>
            </a:br>
            <a:r>
              <a:rPr lang="en-US" sz="900" dirty="0">
                <a:latin typeface="+mn-lt"/>
              </a:rPr>
              <a:t>Xbox also introduced xJS,</a:t>
            </a:r>
            <a:r>
              <a:rPr lang="en-US" sz="900" baseline="0" dirty="0">
                <a:latin typeface="+mn-lt"/>
              </a:rPr>
              <a:t> Xbox’s version of WinJS </a:t>
            </a:r>
            <a:r>
              <a:rPr lang="en-US" sz="900" dirty="0">
                <a:latin typeface="+mn-lt"/>
              </a:rPr>
              <a:t>so developers could write apps in HTML/WinJS the same framework as available on Windows 8.</a:t>
            </a:r>
          </a:p>
          <a:p>
            <a:pPr marL="171450" indent="-171450">
              <a:buFont typeface="Arial" panose="020B0604020202020204" pitchFamily="34" charset="0"/>
              <a:buChar char="•"/>
            </a:pPr>
            <a:r>
              <a:rPr lang="en-US" sz="900" dirty="0">
                <a:latin typeface="+mn-lt"/>
              </a:rPr>
              <a:t>With the release of Windows Phone 8.1 the runtimes from Windows 8.1 and phone came together as well – continuing up the Windows stack</a:t>
            </a:r>
            <a:r>
              <a:rPr lang="en-US" sz="900" baseline="0" dirty="0">
                <a:latin typeface="+mn-lt"/>
              </a:rPr>
              <a:t> and building upon the kernel convergence that happened in 8.0 – aligning the app models and API set, bringing </a:t>
            </a:r>
            <a:r>
              <a:rPr lang="en-US" sz="900" dirty="0">
                <a:latin typeface="+mn-lt"/>
              </a:rPr>
              <a:t>90%+ API convergence and unification/convergence</a:t>
            </a:r>
            <a:r>
              <a:rPr lang="en-US" sz="900" baseline="0" dirty="0">
                <a:latin typeface="+mn-lt"/>
              </a:rPr>
              <a:t> of </a:t>
            </a:r>
            <a:r>
              <a:rPr lang="en-US" sz="900" dirty="0">
                <a:latin typeface="+mn-lt"/>
              </a:rPr>
              <a:t>things like Windows Notification Services, back-stack behavior, sharing contracts, live tiles, etc.</a:t>
            </a:r>
          </a:p>
          <a:p>
            <a:pPr marL="171450" indent="-171450">
              <a:buFont typeface="Arial" panose="020B0604020202020204" pitchFamily="34" charset="0"/>
              <a:buChar char="•"/>
            </a:pPr>
            <a:r>
              <a:rPr lang="en-US" sz="900" dirty="0">
                <a:latin typeface="+mn-lt"/>
              </a:rPr>
              <a:t>With Windows 10, we bring complete the unification</a:t>
            </a:r>
            <a:r>
              <a:rPr lang="en-US" sz="900" baseline="0" dirty="0">
                <a:latin typeface="+mn-lt"/>
              </a:rPr>
              <a:t> of Windows families, and now provide a Windows core that can be used on embedded and IoT devices.</a:t>
            </a:r>
            <a:endParaRPr lang="en-US" sz="900" dirty="0">
              <a:latin typeface="+mn-lt"/>
            </a:endParaRPr>
          </a:p>
          <a:p>
            <a:pPr defTabSz="894250">
              <a:lnSpc>
                <a:spcPct val="100000"/>
              </a:lnSpc>
              <a:spcAft>
                <a:spcPts val="0"/>
              </a:spcAft>
              <a:defRPr/>
            </a:pPr>
            <a:endParaRPr lang="en-US" dirty="0"/>
          </a:p>
          <a:p>
            <a:pPr defTabSz="894250">
              <a:lnSpc>
                <a:spcPct val="100000"/>
              </a:lnSpc>
              <a:spcAft>
                <a:spcPts val="0"/>
              </a:spcAft>
              <a:defRPr/>
            </a:pPr>
            <a:endParaRPr lang="en-US" dirty="0"/>
          </a:p>
          <a:p>
            <a:pPr defTabSz="894250">
              <a:lnSpc>
                <a:spcPct val="100000"/>
              </a:lnSpc>
              <a:spcAft>
                <a:spcPts val="0"/>
              </a:spcAft>
              <a:defRPr/>
            </a:pPr>
            <a:r>
              <a:rPr lang="en-US" baseline="0" dirty="0"/>
              <a:t>Background data:</a:t>
            </a:r>
            <a:endParaRPr lang="en-US" dirty="0"/>
          </a:p>
          <a:p>
            <a:pPr defTabSz="894250">
              <a:lnSpc>
                <a:spcPct val="100000"/>
              </a:lnSpc>
              <a:spcAft>
                <a:spcPts val="0"/>
              </a:spcAft>
              <a:defRPr/>
            </a:pPr>
            <a:r>
              <a:rPr lang="en-US" baseline="0" dirty="0"/>
              <a:t>9/15/11 Windows Phone 7.5</a:t>
            </a:r>
            <a:endParaRPr lang="en-US" dirty="0"/>
          </a:p>
          <a:p>
            <a:r>
              <a:rPr lang="en-US" dirty="0"/>
              <a:t>10/26/12 Windows</a:t>
            </a:r>
            <a:r>
              <a:rPr lang="en-US" baseline="0" dirty="0"/>
              <a:t> 8</a:t>
            </a:r>
          </a:p>
          <a:p>
            <a:pPr defTabSz="894250">
              <a:lnSpc>
                <a:spcPct val="100000"/>
              </a:lnSpc>
              <a:spcAft>
                <a:spcPts val="0"/>
              </a:spcAft>
              <a:defRPr/>
            </a:pPr>
            <a:r>
              <a:rPr lang="en-US" baseline="0" dirty="0"/>
              <a:t>10/29/12 Windows Phone 8</a:t>
            </a:r>
            <a:endParaRPr lang="en-US" dirty="0"/>
          </a:p>
          <a:p>
            <a:r>
              <a:rPr lang="en-US" baseline="0" dirty="0"/>
              <a:t>10/18/13 Windows 8.1</a:t>
            </a:r>
          </a:p>
          <a:p>
            <a:r>
              <a:rPr lang="en-US" baseline="0" dirty="0"/>
              <a:t>11/22/13 Xbox One</a:t>
            </a:r>
          </a:p>
          <a:p>
            <a:r>
              <a:rPr lang="en-US" baseline="0" dirty="0"/>
              <a:t>4/8/14 Windows 8.1 Update</a:t>
            </a:r>
          </a:p>
          <a:p>
            <a:r>
              <a:rPr lang="en-US" baseline="0" dirty="0"/>
              <a:t>3/26/14 Windows Phone 8.1</a:t>
            </a:r>
          </a:p>
          <a:p>
            <a:endParaRPr lang="en-US" dirty="0"/>
          </a:p>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8</a:t>
            </a:fld>
            <a:endParaRPr lang="en-US" dirty="0">
              <a:solidFill>
                <a:prstClr val="black"/>
              </a:solidFill>
              <a:latin typeface="Arial"/>
            </a:endParaRPr>
          </a:p>
        </p:txBody>
      </p:sp>
    </p:spTree>
    <p:extLst>
      <p:ext uri="{BB962C8B-B14F-4D97-AF65-F5344CB8AC3E}">
        <p14:creationId xmlns:p14="http://schemas.microsoft.com/office/powerpoint/2010/main" val="4171837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bring the family</a:t>
            </a:r>
            <a:r>
              <a:rPr lang="en-US" baseline="0" dirty="0"/>
              <a:t> together, Windows 10 is built upon a unified core (the Windows core) and a unified app platform (Universal Windows platform), meaning that all of our device families run Windows at their core. This provides the consistency that users need and the tailored experiences desire.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Gone are the days of Microsoft maintaining a number of code-bases that works to build bridges across silos; Windows has evolved to do that itself. And gone are the days of ISVs doing this as well – targeting Windows provides a single roadmap to the billion+ Windows screens.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dirty="0"/>
              <a:t>Enabling</a:t>
            </a:r>
            <a:r>
              <a:rPr lang="en-US" baseline="0" dirty="0"/>
              <a:t> this consistent, yet tailored, Windows experience are a number of services:</a:t>
            </a:r>
            <a:endParaRPr lang="en-US" dirty="0"/>
          </a:p>
          <a:p>
            <a:pPr marL="514350" lvl="1" indent="-171450">
              <a:buFont typeface="Arial" panose="020B0604020202020204" pitchFamily="34" charset="0"/>
              <a:buChar char="•"/>
            </a:pPr>
            <a:r>
              <a:rPr lang="en-US" sz="800" dirty="0"/>
              <a:t>Adaptive UX:</a:t>
            </a:r>
            <a:r>
              <a:rPr lang="en-US" sz="800" baseline="0" dirty="0"/>
              <a:t> User interface design that adapts and reacts to the device family it’s running on</a:t>
            </a:r>
          </a:p>
          <a:p>
            <a:pPr marL="514350" lvl="1" indent="-171450">
              <a:buFont typeface="Arial" panose="020B0604020202020204" pitchFamily="34" charset="0"/>
              <a:buChar char="•"/>
            </a:pPr>
            <a:r>
              <a:rPr lang="en-US" sz="800" baseline="0" dirty="0"/>
              <a:t>Natural user inputs: Speech, natural ink, gesture and facial recognition</a:t>
            </a:r>
          </a:p>
          <a:p>
            <a:pPr marL="514350" lvl="1" indent="-171450">
              <a:buFont typeface="Arial" panose="020B0604020202020204" pitchFamily="34" charset="0"/>
              <a:buChar char="•"/>
            </a:pPr>
            <a:r>
              <a:rPr lang="en-US" sz="800" baseline="0" dirty="0"/>
              <a:t>Cloud-based intelligent services: Cortana AI, personal hubs, OneDrive, Office 365, Windows notification services, credential locker</a:t>
            </a:r>
          </a:p>
          <a:p>
            <a:pPr marL="514350" lvl="1" indent="-171450">
              <a:buFont typeface="Arial" panose="020B0604020202020204" pitchFamily="34" charset="0"/>
              <a:buChar char="•"/>
            </a:pPr>
            <a:r>
              <a:rPr lang="en-US" sz="800" baseline="0" dirty="0"/>
              <a:t>Windows Store: Universally available apps and games, digital media</a:t>
            </a:r>
          </a:p>
          <a:p>
            <a:pPr marL="0" indent="0">
              <a:buFont typeface="Arial" panose="020B0604020202020204" pitchFamily="34" charset="0"/>
              <a:buNone/>
            </a:pPr>
            <a:endParaRPr lang="en-US" sz="800" baseline="0" dirty="0"/>
          </a:p>
          <a:p>
            <a:pPr marL="0" indent="0">
              <a:buFont typeface="Arial" panose="020B0604020202020204" pitchFamily="34" charset="0"/>
              <a:buNone/>
            </a:pPr>
            <a:r>
              <a:rPr lang="en-US" sz="800" baseline="0" dirty="0"/>
              <a:t>For the app builder, this also means that you can build one Windows solution that runs across all of the Windows device families, and use these Windows services to tailor your experience at runtime.</a:t>
            </a:r>
            <a:endParaRPr lang="en-US" sz="800"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9</a:t>
            </a:fld>
            <a:endParaRPr lang="en-US" dirty="0">
              <a:solidFill>
                <a:prstClr val="black"/>
              </a:solidFill>
              <a:latin typeface="Arial"/>
            </a:endParaRPr>
          </a:p>
        </p:txBody>
      </p:sp>
    </p:spTree>
    <p:extLst>
      <p:ext uri="{BB962C8B-B14F-4D97-AF65-F5344CB8AC3E}">
        <p14:creationId xmlns:p14="http://schemas.microsoft.com/office/powerpoint/2010/main" val="3339631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Office 365 </a:t>
            </a:r>
            <a:r>
              <a:rPr lang="en-US"/>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FF1589-6F49-4C57-8FF6-CDAD7C0A191A}" type="datetime8">
              <a:rPr lang="en-US" smtClean="0"/>
              <a:t>6/5/18 3:56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5098481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Light Blue Half and Half Layout">
    <p:bg>
      <p:bgPr>
        <a:solidFill>
          <a:srgbClr val="FFFFFF"/>
        </a:solidFill>
        <a:effectLst/>
      </p:bgPr>
    </p:bg>
    <p:spTree>
      <p:nvGrpSpPr>
        <p:cNvPr id="1" name=""/>
        <p:cNvGrpSpPr/>
        <p:nvPr/>
      </p:nvGrpSpPr>
      <p:grpSpPr>
        <a:xfrm>
          <a:off x="0" y="0"/>
          <a:ext cx="0" cy="0"/>
          <a:chOff x="0" y="0"/>
          <a:chExt cx="0" cy="0"/>
        </a:xfrm>
      </p:grpSpPr>
      <p:sp>
        <p:nvSpPr>
          <p:cNvPr id="3" name="Rectangle 2"/>
          <p:cNvSpPr/>
          <p:nvPr userDrawn="1"/>
        </p:nvSpPr>
        <p:spPr bwMode="auto">
          <a:xfrm>
            <a:off x="0" y="0"/>
            <a:ext cx="6245352" cy="6994525"/>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6"/>
          <p:cNvSpPr>
            <a:spLocks noGrp="1"/>
          </p:cNvSpPr>
          <p:nvPr>
            <p:ph type="body" sz="quarter" idx="10"/>
          </p:nvPr>
        </p:nvSpPr>
        <p:spPr>
          <a:xfrm>
            <a:off x="246063" y="2241533"/>
            <a:ext cx="5514975" cy="2511457"/>
          </a:xfrm>
        </p:spPr>
        <p:txBody>
          <a:bodyPr/>
          <a:lstStyle>
            <a:lvl1pPr>
              <a:defRPr sz="4000">
                <a:gradFill>
                  <a:gsLst>
                    <a:gs pos="93305">
                      <a:srgbClr val="FFFFFF"/>
                    </a:gs>
                    <a:gs pos="83000">
                      <a:srgbClr val="FFFFFF"/>
                    </a:gs>
                  </a:gsLst>
                  <a:lin ang="5400000" scaled="0"/>
                </a:gradFill>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gradFill>
                  <a:gsLst>
                    <a:gs pos="93305">
                      <a:srgbClr val="FFFFFF"/>
                    </a:gs>
                    <a:gs pos="83000">
                      <a:srgbClr val="FFFFFF"/>
                    </a:gs>
                  </a:gsLst>
                  <a:lin ang="5400000" scaled="0"/>
                </a:gradFill>
              </a:defRPr>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p:cNvSpPr>
            <a:spLocks noGrp="1"/>
          </p:cNvSpPr>
          <p:nvPr>
            <p:ph type="body" sz="quarter" idx="11"/>
          </p:nvPr>
        </p:nvSpPr>
        <p:spPr>
          <a:xfrm>
            <a:off x="6675439" y="2241533"/>
            <a:ext cx="5486400" cy="2511457"/>
          </a:xfrm>
        </p:spPr>
        <p:txBody>
          <a:bodyPr/>
          <a:lstStyle>
            <a:lvl1pPr>
              <a:defRPr sz="4000"/>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a:lvl2pPr>
            <a:lvl3pPr marL="571500" indent="0">
              <a:buNone/>
              <a:defRPr sz="20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p:cNvSpPr>
            <a:spLocks noGrp="1"/>
          </p:cNvSpPr>
          <p:nvPr>
            <p:ph type="ftr" sz="quarter" idx="12"/>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9" name="TextBox 8"/>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bg1"/>
                    </a:gs>
                    <a:gs pos="30000">
                      <a:schemeClr val="bg1"/>
                    </a:gs>
                  </a:gsLst>
                  <a:lin ang="5400000" scaled="0"/>
                </a:gradFill>
              </a:rPr>
              <a:t>http://dev.office.com/</a:t>
            </a:r>
          </a:p>
        </p:txBody>
      </p:sp>
      <p:sp>
        <p:nvSpPr>
          <p:cNvPr id="11"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lum bright="100000"/>
          </a:blip>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162587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1"/>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62117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6"/>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21203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4"/>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 id="2147484552" r:id="rId30"/>
    <p:sldLayoutId id="2147484553" r:id="rId31"/>
    <p:sldLayoutId id="2147484554" r:id="rId32"/>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56.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19.emf"/></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diagramData" Target="../diagrams/data2.xml"/><Relationship Id="rId18" Type="http://schemas.openxmlformats.org/officeDocument/2006/relationships/image" Target="../media/image26.png"/><Relationship Id="rId3" Type="http://schemas.openxmlformats.org/officeDocument/2006/relationships/slideLayout" Target="../slideLayouts/slideLayout11.xml"/><Relationship Id="rId21" Type="http://schemas.openxmlformats.org/officeDocument/2006/relationships/image" Target="../media/image29.png"/><Relationship Id="rId7" Type="http://schemas.openxmlformats.org/officeDocument/2006/relationships/diagramData" Target="../diagrams/data1.xml"/><Relationship Id="rId12" Type="http://schemas.openxmlformats.org/officeDocument/2006/relationships/image" Target="../media/image24.png"/><Relationship Id="rId17" Type="http://schemas.microsoft.com/office/2007/relationships/diagramDrawing" Target="../diagrams/drawing2.xml"/><Relationship Id="rId2" Type="http://schemas.openxmlformats.org/officeDocument/2006/relationships/tags" Target="../tags/tag2.xml"/><Relationship Id="rId16" Type="http://schemas.openxmlformats.org/officeDocument/2006/relationships/diagramColors" Target="../diagrams/colors2.xml"/><Relationship Id="rId20" Type="http://schemas.openxmlformats.org/officeDocument/2006/relationships/image" Target="../media/image28.png"/><Relationship Id="rId1" Type="http://schemas.openxmlformats.org/officeDocument/2006/relationships/tags" Target="../tags/tag1.xml"/><Relationship Id="rId6" Type="http://schemas.openxmlformats.org/officeDocument/2006/relationships/image" Target="../media/image22.png"/><Relationship Id="rId11" Type="http://schemas.microsoft.com/office/2007/relationships/diagramDrawing" Target="../diagrams/drawing1.xml"/><Relationship Id="rId5" Type="http://schemas.openxmlformats.org/officeDocument/2006/relationships/image" Target="../media/image21.png"/><Relationship Id="rId15" Type="http://schemas.openxmlformats.org/officeDocument/2006/relationships/diagramQuickStyle" Target="../diagrams/quickStyle2.xml"/><Relationship Id="rId10" Type="http://schemas.openxmlformats.org/officeDocument/2006/relationships/diagramColors" Target="../diagrams/colors1.xml"/><Relationship Id="rId19" Type="http://schemas.openxmlformats.org/officeDocument/2006/relationships/image" Target="../media/image27.png"/><Relationship Id="rId4" Type="http://schemas.openxmlformats.org/officeDocument/2006/relationships/notesSlide" Target="../notesSlides/notesSlide4.xml"/><Relationship Id="rId9" Type="http://schemas.openxmlformats.org/officeDocument/2006/relationships/diagramQuickStyle" Target="../diagrams/quickStyle1.xml"/><Relationship Id="rId1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8.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1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Universal Windows Platform Apps with the Microsoft Graph</a:t>
            </a:r>
          </a:p>
        </p:txBody>
      </p:sp>
      <p:sp>
        <p:nvSpPr>
          <p:cNvPr id="5" name="Text Placeholder 4"/>
          <p:cNvSpPr>
            <a:spLocks noGrp="1"/>
          </p:cNvSpPr>
          <p:nvPr>
            <p:ph type="body" sz="quarter" idx="12"/>
          </p:nvPr>
        </p:nvSpPr>
        <p:spPr/>
        <p:txBody>
          <a:bodyPr/>
          <a:lstStyle/>
          <a:p>
            <a:r>
              <a:rPr lang="en-US" dirty="0"/>
              <a:t>Build UWP app using Microsoft Graph .NET SDK</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139554" y="1668482"/>
            <a:ext cx="3022283" cy="3108960"/>
          </a:xfrm>
          <a:prstGeom prst="rect">
            <a:avLst/>
          </a:prstGeom>
          <a:solidFill>
            <a:schemeClr val="accent5"/>
          </a:solidFill>
        </p:spPr>
        <p:txBody>
          <a:bodyPr wrap="square" lIns="146304" tIns="91440" rIns="146304" bIns="91440" rtlCol="0">
            <a:noAutofit/>
          </a:bodyPr>
          <a:lstStyle/>
          <a:p>
            <a:pPr algn="ctr">
              <a:lnSpc>
                <a:spcPct val="90000"/>
              </a:lnSpc>
              <a:spcBef>
                <a:spcPts val="600"/>
              </a:spcBef>
            </a:pPr>
            <a:r>
              <a:rPr lang="en-US" sz="2400" dirty="0">
                <a:gradFill>
                  <a:gsLst>
                    <a:gs pos="5310">
                      <a:schemeClr val="bg1"/>
                    </a:gs>
                    <a:gs pos="39000">
                      <a:schemeClr val="bg1"/>
                    </a:gs>
                  </a:gsLst>
                  <a:lin ang="5400000" scaled="0"/>
                </a:gradFill>
                <a:latin typeface="Segoe UI Semibold" panose="020B0702040204020203" pitchFamily="34" charset="0"/>
                <a:cs typeface="Segoe UI Semibold" panose="020B0702040204020203" pitchFamily="34" charset="0"/>
              </a:rPr>
              <a:t>Windows</a:t>
            </a:r>
            <a:br>
              <a:rPr lang="en-US" sz="2400" dirty="0">
                <a:gradFill>
                  <a:gsLst>
                    <a:gs pos="5310">
                      <a:schemeClr val="bg1"/>
                    </a:gs>
                    <a:gs pos="39000">
                      <a:schemeClr val="bg1"/>
                    </a:gs>
                  </a:gsLst>
                  <a:lin ang="5400000" scaled="0"/>
                </a:gradFill>
                <a:latin typeface="Segoe UI Semibold" panose="020B0702040204020203" pitchFamily="34" charset="0"/>
                <a:cs typeface="Segoe UI Semibold" panose="020B0702040204020203" pitchFamily="34" charset="0"/>
              </a:rPr>
            </a:br>
            <a:r>
              <a:rPr lang="en-US" sz="2400" dirty="0">
                <a:gradFill>
                  <a:gsLst>
                    <a:gs pos="5310">
                      <a:schemeClr val="bg1"/>
                    </a:gs>
                    <a:gs pos="39000">
                      <a:schemeClr val="bg1"/>
                    </a:gs>
                  </a:gsLst>
                  <a:lin ang="5400000" scaled="0"/>
                </a:gradFill>
                <a:latin typeface="Segoe UI Semibold" panose="020B0702040204020203" pitchFamily="34" charset="0"/>
                <a:cs typeface="Segoe UI Semibold" panose="020B0702040204020203" pitchFamily="34" charset="0"/>
              </a:rPr>
              <a:t>for…</a:t>
            </a:r>
          </a:p>
          <a:p>
            <a:pPr algn="ctr">
              <a:lnSpc>
                <a:spcPct val="90000"/>
              </a:lnSpc>
              <a:spcBef>
                <a:spcPts val="900"/>
              </a:spcBef>
            </a:pPr>
            <a:r>
              <a:rPr lang="en-US" sz="1600" dirty="0">
                <a:gradFill>
                  <a:gsLst>
                    <a:gs pos="5310">
                      <a:schemeClr val="bg1"/>
                    </a:gs>
                    <a:gs pos="39000">
                      <a:schemeClr val="bg1"/>
                    </a:gs>
                  </a:gsLst>
                  <a:lin ang="5400000" scaled="0"/>
                </a:gradFill>
              </a:rPr>
              <a:t>Form factor-appropriate </a:t>
            </a:r>
            <a:br>
              <a:rPr lang="en-US" sz="1600" dirty="0">
                <a:gradFill>
                  <a:gsLst>
                    <a:gs pos="5310">
                      <a:schemeClr val="bg1"/>
                    </a:gs>
                    <a:gs pos="39000">
                      <a:schemeClr val="bg1"/>
                    </a:gs>
                  </a:gsLst>
                  <a:lin ang="5400000" scaled="0"/>
                </a:gradFill>
              </a:rPr>
            </a:br>
            <a:r>
              <a:rPr lang="en-US" sz="1600" dirty="0">
                <a:gradFill>
                  <a:gsLst>
                    <a:gs pos="5310">
                      <a:schemeClr val="bg1"/>
                    </a:gs>
                    <a:gs pos="39000">
                      <a:schemeClr val="bg1"/>
                    </a:gs>
                  </a:gsLst>
                  <a:lin ang="5400000" scaled="0"/>
                </a:gradFill>
              </a:rPr>
              <a:t>shell experience</a:t>
            </a:r>
          </a:p>
          <a:p>
            <a:pPr algn="ctr">
              <a:lnSpc>
                <a:spcPct val="90000"/>
              </a:lnSpc>
              <a:spcBef>
                <a:spcPts val="600"/>
              </a:spcBef>
            </a:pPr>
            <a:r>
              <a:rPr lang="en-US" sz="1600" dirty="0">
                <a:gradFill>
                  <a:gsLst>
                    <a:gs pos="5310">
                      <a:schemeClr val="bg1"/>
                    </a:gs>
                    <a:gs pos="39000">
                      <a:schemeClr val="bg1"/>
                    </a:gs>
                  </a:gsLst>
                  <a:lin ang="5400000" scaled="0"/>
                </a:gradFill>
              </a:rPr>
              <a:t>Device-specific </a:t>
            </a:r>
            <a:br>
              <a:rPr lang="en-US" sz="1600" dirty="0">
                <a:gradFill>
                  <a:gsLst>
                    <a:gs pos="5310">
                      <a:schemeClr val="bg1"/>
                    </a:gs>
                    <a:gs pos="39000">
                      <a:schemeClr val="bg1"/>
                    </a:gs>
                  </a:gsLst>
                  <a:lin ang="5400000" scaled="0"/>
                </a:gradFill>
              </a:rPr>
            </a:br>
            <a:r>
              <a:rPr lang="en-US" sz="1600" dirty="0">
                <a:gradFill>
                  <a:gsLst>
                    <a:gs pos="5310">
                      <a:schemeClr val="bg1"/>
                    </a:gs>
                    <a:gs pos="39000">
                      <a:schemeClr val="bg1"/>
                    </a:gs>
                  </a:gsLst>
                  <a:lin ang="5400000" scaled="0"/>
                </a:gradFill>
              </a:rPr>
              <a:t>scenario support</a:t>
            </a:r>
          </a:p>
          <a:p>
            <a:pPr algn="ctr">
              <a:lnSpc>
                <a:spcPct val="90000"/>
              </a:lnSpc>
              <a:spcBef>
                <a:spcPts val="600"/>
              </a:spcBef>
            </a:pPr>
            <a:endParaRPr lang="en-US" sz="2400" dirty="0">
              <a:gradFill>
                <a:gsLst>
                  <a:gs pos="5310">
                    <a:schemeClr val="bg1"/>
                  </a:gs>
                  <a:gs pos="39000">
                    <a:schemeClr val="bg1"/>
                  </a:gs>
                </a:gsLst>
                <a:lin ang="5400000" scaled="0"/>
              </a:gradFill>
            </a:endParaRPr>
          </a:p>
        </p:txBody>
      </p:sp>
      <p:grpSp>
        <p:nvGrpSpPr>
          <p:cNvPr id="13" name="Group 12"/>
          <p:cNvGrpSpPr/>
          <p:nvPr/>
        </p:nvGrpSpPr>
        <p:grpSpPr>
          <a:xfrm>
            <a:off x="238972" y="1668483"/>
            <a:ext cx="2926080" cy="3108960"/>
            <a:chOff x="238972" y="1668483"/>
            <a:chExt cx="2926080" cy="3108960"/>
          </a:xfrm>
        </p:grpSpPr>
        <p:sp>
          <p:nvSpPr>
            <p:cNvPr id="3" name="TextBox 2"/>
            <p:cNvSpPr txBox="1"/>
            <p:nvPr/>
          </p:nvSpPr>
          <p:spPr>
            <a:xfrm>
              <a:off x="238972" y="1668483"/>
              <a:ext cx="2926080" cy="3108960"/>
            </a:xfrm>
            <a:prstGeom prst="rect">
              <a:avLst/>
            </a:prstGeom>
            <a:solidFill>
              <a:schemeClr val="accent6"/>
            </a:solidFill>
          </p:spPr>
          <p:txBody>
            <a:bodyPr wrap="square" lIns="146304" tIns="91440" rIns="146304" bIns="91440" rtlCol="0">
              <a:noAutofit/>
            </a:bodyPr>
            <a:lstStyle/>
            <a:p>
              <a:pPr algn="ctr">
                <a:lnSpc>
                  <a:spcPct val="90000"/>
                </a:lnSpc>
                <a:spcBef>
                  <a:spcPts val="600"/>
                </a:spcBef>
              </a:pPr>
              <a:r>
                <a:rPr lang="en-US" sz="2400" dirty="0">
                  <a:latin typeface="Segoe UI Semibold" panose="020B0702040204020203" pitchFamily="34" charset="0"/>
                  <a:cs typeface="Segoe UI Semibold" panose="020B0702040204020203" pitchFamily="34" charset="0"/>
                </a:rPr>
                <a:t>Windows</a:t>
              </a:r>
              <a:br>
                <a:rPr lang="en-US" sz="2400" dirty="0">
                  <a:latin typeface="Segoe UI Semibold" panose="020B0702040204020203" pitchFamily="34" charset="0"/>
                  <a:cs typeface="Segoe UI Semibold" panose="020B0702040204020203" pitchFamily="34" charset="0"/>
                </a:rPr>
              </a:br>
              <a:r>
                <a:rPr lang="en-US" sz="2400" dirty="0">
                  <a:latin typeface="Segoe UI Semibold" panose="020B0702040204020203" pitchFamily="34" charset="0"/>
                  <a:cs typeface="Segoe UI Semibold" panose="020B0702040204020203" pitchFamily="34" charset="0"/>
                </a:rPr>
                <a:t>for PCs</a:t>
              </a:r>
            </a:p>
            <a:p>
              <a:pPr algn="ctr">
                <a:lnSpc>
                  <a:spcPct val="90000"/>
                </a:lnSpc>
                <a:spcBef>
                  <a:spcPts val="900"/>
                </a:spcBef>
              </a:pPr>
              <a:r>
                <a:rPr lang="en-US" sz="1600" dirty="0"/>
                <a:t>Familiar desktop shell</a:t>
              </a:r>
            </a:p>
            <a:p>
              <a:pPr algn="ctr">
                <a:lnSpc>
                  <a:spcPct val="90000"/>
                </a:lnSpc>
                <a:spcBef>
                  <a:spcPts val="600"/>
                </a:spcBef>
              </a:pPr>
              <a:r>
                <a:rPr lang="en-US" sz="1600" dirty="0"/>
                <a:t>Broad hardware ecosystem</a:t>
              </a:r>
            </a:p>
            <a:p>
              <a:pPr algn="ctr">
                <a:lnSpc>
                  <a:spcPct val="90000"/>
                </a:lnSpc>
                <a:spcBef>
                  <a:spcPts val="600"/>
                </a:spcBef>
              </a:pPr>
              <a:r>
                <a:rPr lang="en-US" sz="1600" dirty="0"/>
                <a:t>Windows desktop application compatibility</a:t>
              </a:r>
            </a:p>
          </p:txBody>
        </p:sp>
        <p:sp>
          <p:nvSpPr>
            <p:cNvPr id="12" name="Freeform 5"/>
            <p:cNvSpPr>
              <a:spLocks noEditPoints="1"/>
            </p:cNvSpPr>
            <p:nvPr/>
          </p:nvSpPr>
          <p:spPr bwMode="auto">
            <a:xfrm>
              <a:off x="856047" y="3705540"/>
              <a:ext cx="1691930" cy="907702"/>
            </a:xfrm>
            <a:custGeom>
              <a:avLst/>
              <a:gdLst>
                <a:gd name="T0" fmla="*/ 2186 w 2572"/>
                <a:gd name="T1" fmla="*/ 0 h 1379"/>
                <a:gd name="T2" fmla="*/ 392 w 2572"/>
                <a:gd name="T3" fmla="*/ 0 h 1379"/>
                <a:gd name="T4" fmla="*/ 328 w 2572"/>
                <a:gd name="T5" fmla="*/ 64 h 1379"/>
                <a:gd name="T6" fmla="*/ 328 w 2572"/>
                <a:gd name="T7" fmla="*/ 1166 h 1379"/>
                <a:gd name="T8" fmla="*/ 392 w 2572"/>
                <a:gd name="T9" fmla="*/ 1231 h 1379"/>
                <a:gd name="T10" fmla="*/ 2186 w 2572"/>
                <a:gd name="T11" fmla="*/ 1231 h 1379"/>
                <a:gd name="T12" fmla="*/ 2250 w 2572"/>
                <a:gd name="T13" fmla="*/ 1166 h 1379"/>
                <a:gd name="T14" fmla="*/ 2250 w 2572"/>
                <a:gd name="T15" fmla="*/ 64 h 1379"/>
                <a:gd name="T16" fmla="*/ 2186 w 2572"/>
                <a:gd name="T17" fmla="*/ 0 h 1379"/>
                <a:gd name="T18" fmla="*/ 2167 w 2572"/>
                <a:gd name="T19" fmla="*/ 1153 h 1379"/>
                <a:gd name="T20" fmla="*/ 412 w 2572"/>
                <a:gd name="T21" fmla="*/ 1153 h 1379"/>
                <a:gd name="T22" fmla="*/ 412 w 2572"/>
                <a:gd name="T23" fmla="*/ 71 h 1379"/>
                <a:gd name="T24" fmla="*/ 2167 w 2572"/>
                <a:gd name="T25" fmla="*/ 71 h 1379"/>
                <a:gd name="T26" fmla="*/ 2167 w 2572"/>
                <a:gd name="T27" fmla="*/ 1153 h 1379"/>
                <a:gd name="T28" fmla="*/ 1466 w 2572"/>
                <a:gd name="T29" fmla="*/ 1276 h 1379"/>
                <a:gd name="T30" fmla="*/ 1466 w 2572"/>
                <a:gd name="T31" fmla="*/ 1289 h 1379"/>
                <a:gd name="T32" fmla="*/ 1440 w 2572"/>
                <a:gd name="T33" fmla="*/ 1308 h 1379"/>
                <a:gd name="T34" fmla="*/ 1138 w 2572"/>
                <a:gd name="T35" fmla="*/ 1308 h 1379"/>
                <a:gd name="T36" fmla="*/ 1112 w 2572"/>
                <a:gd name="T37" fmla="*/ 1289 h 1379"/>
                <a:gd name="T38" fmla="*/ 1112 w 2572"/>
                <a:gd name="T39" fmla="*/ 1276 h 1379"/>
                <a:gd name="T40" fmla="*/ 0 w 2572"/>
                <a:gd name="T41" fmla="*/ 1276 h 1379"/>
                <a:gd name="T42" fmla="*/ 0 w 2572"/>
                <a:gd name="T43" fmla="*/ 1340 h 1379"/>
                <a:gd name="T44" fmla="*/ 84 w 2572"/>
                <a:gd name="T45" fmla="*/ 1379 h 1379"/>
                <a:gd name="T46" fmla="*/ 84 w 2572"/>
                <a:gd name="T47" fmla="*/ 1379 h 1379"/>
                <a:gd name="T48" fmla="*/ 2488 w 2572"/>
                <a:gd name="T49" fmla="*/ 1379 h 1379"/>
                <a:gd name="T50" fmla="*/ 2488 w 2572"/>
                <a:gd name="T51" fmla="*/ 1379 h 1379"/>
                <a:gd name="T52" fmla="*/ 2572 w 2572"/>
                <a:gd name="T53" fmla="*/ 1340 h 1379"/>
                <a:gd name="T54" fmla="*/ 2572 w 2572"/>
                <a:gd name="T55" fmla="*/ 1276 h 1379"/>
                <a:gd name="T56" fmla="*/ 1466 w 2572"/>
                <a:gd name="T57" fmla="*/ 1276 h 1379"/>
                <a:gd name="T58" fmla="*/ 1466 w 2572"/>
                <a:gd name="T59" fmla="*/ 127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72" h="1379">
                  <a:moveTo>
                    <a:pt x="2186" y="0"/>
                  </a:moveTo>
                  <a:cubicBezTo>
                    <a:pt x="392" y="0"/>
                    <a:pt x="392" y="0"/>
                    <a:pt x="392" y="0"/>
                  </a:cubicBezTo>
                  <a:cubicBezTo>
                    <a:pt x="360" y="0"/>
                    <a:pt x="328" y="26"/>
                    <a:pt x="328" y="64"/>
                  </a:cubicBezTo>
                  <a:cubicBezTo>
                    <a:pt x="328" y="1166"/>
                    <a:pt x="328" y="1166"/>
                    <a:pt x="328" y="1166"/>
                  </a:cubicBezTo>
                  <a:cubicBezTo>
                    <a:pt x="328" y="1205"/>
                    <a:pt x="360" y="1231"/>
                    <a:pt x="392" y="1231"/>
                  </a:cubicBezTo>
                  <a:cubicBezTo>
                    <a:pt x="2186" y="1231"/>
                    <a:pt x="2186" y="1231"/>
                    <a:pt x="2186" y="1231"/>
                  </a:cubicBezTo>
                  <a:cubicBezTo>
                    <a:pt x="2225" y="1231"/>
                    <a:pt x="2250" y="1205"/>
                    <a:pt x="2250" y="1166"/>
                  </a:cubicBezTo>
                  <a:cubicBezTo>
                    <a:pt x="2250" y="64"/>
                    <a:pt x="2250" y="64"/>
                    <a:pt x="2250" y="64"/>
                  </a:cubicBezTo>
                  <a:cubicBezTo>
                    <a:pt x="2250" y="26"/>
                    <a:pt x="2225" y="0"/>
                    <a:pt x="2186" y="0"/>
                  </a:cubicBezTo>
                  <a:close/>
                  <a:moveTo>
                    <a:pt x="2167" y="1153"/>
                  </a:moveTo>
                  <a:cubicBezTo>
                    <a:pt x="412" y="1153"/>
                    <a:pt x="412" y="1153"/>
                    <a:pt x="412" y="1153"/>
                  </a:cubicBezTo>
                  <a:cubicBezTo>
                    <a:pt x="412" y="71"/>
                    <a:pt x="412" y="71"/>
                    <a:pt x="412" y="71"/>
                  </a:cubicBezTo>
                  <a:cubicBezTo>
                    <a:pt x="2167" y="71"/>
                    <a:pt x="2167" y="71"/>
                    <a:pt x="2167" y="71"/>
                  </a:cubicBezTo>
                  <a:cubicBezTo>
                    <a:pt x="2167" y="1153"/>
                    <a:pt x="2167" y="1153"/>
                    <a:pt x="2167" y="1153"/>
                  </a:cubicBezTo>
                  <a:close/>
                  <a:moveTo>
                    <a:pt x="1466" y="1276"/>
                  </a:moveTo>
                  <a:cubicBezTo>
                    <a:pt x="1466" y="1289"/>
                    <a:pt x="1466" y="1289"/>
                    <a:pt x="1466" y="1289"/>
                  </a:cubicBezTo>
                  <a:cubicBezTo>
                    <a:pt x="1466" y="1302"/>
                    <a:pt x="1453" y="1308"/>
                    <a:pt x="1440" y="1308"/>
                  </a:cubicBezTo>
                  <a:cubicBezTo>
                    <a:pt x="1138" y="1308"/>
                    <a:pt x="1138" y="1308"/>
                    <a:pt x="1138" y="1308"/>
                  </a:cubicBezTo>
                  <a:cubicBezTo>
                    <a:pt x="1125" y="1308"/>
                    <a:pt x="1112" y="1302"/>
                    <a:pt x="1112" y="1289"/>
                  </a:cubicBezTo>
                  <a:cubicBezTo>
                    <a:pt x="1112" y="1276"/>
                    <a:pt x="1112" y="1276"/>
                    <a:pt x="1112" y="1276"/>
                  </a:cubicBezTo>
                  <a:cubicBezTo>
                    <a:pt x="0" y="1276"/>
                    <a:pt x="0" y="1276"/>
                    <a:pt x="0" y="1276"/>
                  </a:cubicBezTo>
                  <a:cubicBezTo>
                    <a:pt x="0" y="1340"/>
                    <a:pt x="0" y="1340"/>
                    <a:pt x="0" y="1340"/>
                  </a:cubicBezTo>
                  <a:cubicBezTo>
                    <a:pt x="0" y="1340"/>
                    <a:pt x="58" y="1379"/>
                    <a:pt x="84" y="1379"/>
                  </a:cubicBezTo>
                  <a:cubicBezTo>
                    <a:pt x="84" y="1379"/>
                    <a:pt x="84" y="1379"/>
                    <a:pt x="84" y="1379"/>
                  </a:cubicBezTo>
                  <a:cubicBezTo>
                    <a:pt x="2488" y="1379"/>
                    <a:pt x="2488" y="1379"/>
                    <a:pt x="2488" y="1379"/>
                  </a:cubicBezTo>
                  <a:cubicBezTo>
                    <a:pt x="2488" y="1379"/>
                    <a:pt x="2488" y="1379"/>
                    <a:pt x="2488" y="1379"/>
                  </a:cubicBezTo>
                  <a:cubicBezTo>
                    <a:pt x="2514" y="1379"/>
                    <a:pt x="2572" y="1340"/>
                    <a:pt x="2572" y="1340"/>
                  </a:cubicBezTo>
                  <a:cubicBezTo>
                    <a:pt x="2572" y="1276"/>
                    <a:pt x="2572" y="1276"/>
                    <a:pt x="2572" y="1276"/>
                  </a:cubicBezTo>
                  <a:cubicBezTo>
                    <a:pt x="1466" y="1276"/>
                    <a:pt x="1466" y="1276"/>
                    <a:pt x="1466" y="1276"/>
                  </a:cubicBezTo>
                  <a:cubicBezTo>
                    <a:pt x="1466" y="1276"/>
                    <a:pt x="1466" y="1276"/>
                    <a:pt x="1466" y="127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9" name="Group 18"/>
          <p:cNvGrpSpPr/>
          <p:nvPr/>
        </p:nvGrpSpPr>
        <p:grpSpPr>
          <a:xfrm>
            <a:off x="3207421" y="1668483"/>
            <a:ext cx="2926080" cy="3108960"/>
            <a:chOff x="3207421" y="1668483"/>
            <a:chExt cx="2926080" cy="3108960"/>
          </a:xfrm>
        </p:grpSpPr>
        <p:sp>
          <p:nvSpPr>
            <p:cNvPr id="4" name="TextBox 3"/>
            <p:cNvSpPr txBox="1"/>
            <p:nvPr/>
          </p:nvSpPr>
          <p:spPr>
            <a:xfrm>
              <a:off x="3207421" y="1668483"/>
              <a:ext cx="2926080" cy="3108960"/>
            </a:xfrm>
            <a:prstGeom prst="rect">
              <a:avLst/>
            </a:prstGeom>
            <a:solidFill>
              <a:schemeClr val="accent1"/>
            </a:solidFill>
          </p:spPr>
          <p:txBody>
            <a:bodyPr wrap="square" lIns="146304" tIns="91440" rIns="146304" bIns="91440" rtlCol="0">
              <a:noAutofit/>
            </a:bodyPr>
            <a:lstStyle/>
            <a:p>
              <a:pPr algn="ctr">
                <a:lnSpc>
                  <a:spcPct val="90000"/>
                </a:lnSpc>
                <a:spcBef>
                  <a:spcPts val="600"/>
                </a:spcBef>
              </a:pPr>
              <a:r>
                <a:rPr lang="en-US" sz="2400" dirty="0">
                  <a:gradFill>
                    <a:gsLst>
                      <a:gs pos="5310">
                        <a:schemeClr val="bg1"/>
                      </a:gs>
                      <a:gs pos="39000">
                        <a:schemeClr val="bg1"/>
                      </a:gs>
                    </a:gsLst>
                    <a:lin ang="5400000" scaled="0"/>
                  </a:gradFill>
                  <a:latin typeface="Segoe UI Semibold" panose="020B0702040204020203" pitchFamily="34" charset="0"/>
                  <a:cs typeface="Segoe UI Semibold" panose="020B0702040204020203" pitchFamily="34" charset="0"/>
                </a:rPr>
                <a:t>Windows</a:t>
              </a:r>
              <a:br>
                <a:rPr lang="en-US" sz="2400" dirty="0">
                  <a:gradFill>
                    <a:gsLst>
                      <a:gs pos="5310">
                        <a:schemeClr val="bg1"/>
                      </a:gs>
                      <a:gs pos="39000">
                        <a:schemeClr val="bg1"/>
                      </a:gs>
                    </a:gsLst>
                    <a:lin ang="5400000" scaled="0"/>
                  </a:gradFill>
                  <a:latin typeface="Segoe UI Semibold" panose="020B0702040204020203" pitchFamily="34" charset="0"/>
                  <a:cs typeface="Segoe UI Semibold" panose="020B0702040204020203" pitchFamily="34" charset="0"/>
                </a:rPr>
              </a:br>
              <a:r>
                <a:rPr lang="en-US" sz="2400" dirty="0">
                  <a:gradFill>
                    <a:gsLst>
                      <a:gs pos="5310">
                        <a:schemeClr val="bg1"/>
                      </a:gs>
                      <a:gs pos="39000">
                        <a:schemeClr val="bg1"/>
                      </a:gs>
                    </a:gsLst>
                    <a:lin ang="5400000" scaled="0"/>
                  </a:gradFill>
                  <a:latin typeface="Segoe UI Semibold" panose="020B0702040204020203" pitchFamily="34" charset="0"/>
                  <a:cs typeface="Segoe UI Semibold" panose="020B0702040204020203" pitchFamily="34" charset="0"/>
                </a:rPr>
                <a:t>for phones</a:t>
              </a:r>
            </a:p>
            <a:p>
              <a:pPr algn="ctr">
                <a:lnSpc>
                  <a:spcPct val="90000"/>
                </a:lnSpc>
                <a:spcBef>
                  <a:spcPts val="900"/>
                </a:spcBef>
              </a:pPr>
              <a:r>
                <a:rPr lang="en-US" sz="1600" dirty="0">
                  <a:gradFill>
                    <a:gsLst>
                      <a:gs pos="5310">
                        <a:schemeClr val="bg1"/>
                      </a:gs>
                      <a:gs pos="39000">
                        <a:schemeClr val="bg1"/>
                      </a:gs>
                    </a:gsLst>
                    <a:lin ang="5400000" scaled="0"/>
                  </a:gradFill>
                </a:rPr>
                <a:t>Familiar mobile shell</a:t>
              </a:r>
            </a:p>
            <a:p>
              <a:pPr algn="ctr">
                <a:lnSpc>
                  <a:spcPct val="90000"/>
                </a:lnSpc>
                <a:spcBef>
                  <a:spcPts val="600"/>
                </a:spcBef>
              </a:pPr>
              <a:r>
                <a:rPr lang="en-US" sz="1600" dirty="0">
                  <a:gradFill>
                    <a:gsLst>
                      <a:gs pos="5310">
                        <a:schemeClr val="bg1"/>
                      </a:gs>
                      <a:gs pos="39000">
                        <a:schemeClr val="bg1"/>
                      </a:gs>
                    </a:gsLst>
                    <a:lin ang="5400000" scaled="0"/>
                  </a:gradFill>
                </a:rPr>
                <a:t>Rich telephony</a:t>
              </a:r>
            </a:p>
            <a:p>
              <a:pPr algn="ctr">
                <a:lnSpc>
                  <a:spcPct val="90000"/>
                </a:lnSpc>
                <a:spcBef>
                  <a:spcPts val="600"/>
                </a:spcBef>
              </a:pPr>
              <a:r>
                <a:rPr lang="en-US" sz="1600" dirty="0">
                  <a:gradFill>
                    <a:gsLst>
                      <a:gs pos="5310">
                        <a:schemeClr val="bg1"/>
                      </a:gs>
                      <a:gs pos="39000">
                        <a:schemeClr val="bg1"/>
                      </a:gs>
                    </a:gsLst>
                    <a:lin ang="5400000" scaled="0"/>
                  </a:gradFill>
                </a:rPr>
                <a:t>Windows Phone</a:t>
              </a:r>
              <a:br>
                <a:rPr lang="en-US" sz="1600" dirty="0">
                  <a:gradFill>
                    <a:gsLst>
                      <a:gs pos="5310">
                        <a:schemeClr val="bg1"/>
                      </a:gs>
                      <a:gs pos="39000">
                        <a:schemeClr val="bg1"/>
                      </a:gs>
                    </a:gsLst>
                    <a:lin ang="5400000" scaled="0"/>
                  </a:gradFill>
                </a:rPr>
              </a:br>
              <a:r>
                <a:rPr lang="en-US" sz="1600" dirty="0">
                  <a:gradFill>
                    <a:gsLst>
                      <a:gs pos="5310">
                        <a:schemeClr val="bg1"/>
                      </a:gs>
                      <a:gs pos="39000">
                        <a:schemeClr val="bg1"/>
                      </a:gs>
                    </a:gsLst>
                    <a:lin ang="5400000" scaled="0"/>
                  </a:gradFill>
                </a:rPr>
                <a:t>app compatibility</a:t>
              </a:r>
            </a:p>
            <a:p>
              <a:pPr algn="ctr">
                <a:lnSpc>
                  <a:spcPct val="90000"/>
                </a:lnSpc>
                <a:spcBef>
                  <a:spcPts val="600"/>
                </a:spcBef>
              </a:pPr>
              <a:endParaRPr lang="en-US" sz="2400" dirty="0">
                <a:gradFill>
                  <a:gsLst>
                    <a:gs pos="5310">
                      <a:schemeClr val="bg1"/>
                    </a:gs>
                    <a:gs pos="39000">
                      <a:schemeClr val="bg1"/>
                    </a:gs>
                  </a:gsLst>
                  <a:lin ang="5400000" scaled="0"/>
                </a:gradFill>
              </a:endParaRPr>
            </a:p>
          </p:txBody>
        </p:sp>
        <p:sp>
          <p:nvSpPr>
            <p:cNvPr id="17" name="Freeform 9"/>
            <p:cNvSpPr>
              <a:spLocks noEditPoints="1"/>
            </p:cNvSpPr>
            <p:nvPr/>
          </p:nvSpPr>
          <p:spPr bwMode="auto">
            <a:xfrm>
              <a:off x="4398121" y="3705540"/>
              <a:ext cx="544681" cy="907702"/>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0" name="Group 19"/>
          <p:cNvGrpSpPr/>
          <p:nvPr/>
        </p:nvGrpSpPr>
        <p:grpSpPr>
          <a:xfrm>
            <a:off x="6175870" y="1668483"/>
            <a:ext cx="2926080" cy="3108960"/>
            <a:chOff x="6175870" y="1668483"/>
            <a:chExt cx="2926080" cy="3108960"/>
          </a:xfrm>
        </p:grpSpPr>
        <p:sp>
          <p:nvSpPr>
            <p:cNvPr id="5" name="TextBox 4"/>
            <p:cNvSpPr txBox="1"/>
            <p:nvPr/>
          </p:nvSpPr>
          <p:spPr>
            <a:xfrm>
              <a:off x="6175870" y="1668483"/>
              <a:ext cx="2926080" cy="3108960"/>
            </a:xfrm>
            <a:prstGeom prst="rect">
              <a:avLst/>
            </a:prstGeom>
            <a:solidFill>
              <a:schemeClr val="accent4"/>
            </a:solidFill>
            <a:ln>
              <a:solidFill>
                <a:schemeClr val="accent1">
                  <a:lumMod val="40000"/>
                  <a:lumOff val="60000"/>
                </a:schemeClr>
              </a:solidFill>
            </a:ln>
          </p:spPr>
          <p:txBody>
            <a:bodyPr wrap="square" lIns="146304" tIns="91440" rIns="146304" bIns="91440" rtlCol="0">
              <a:noAutofit/>
            </a:bodyPr>
            <a:lstStyle/>
            <a:p>
              <a:pPr algn="ctr">
                <a:lnSpc>
                  <a:spcPct val="90000"/>
                </a:lnSpc>
                <a:spcBef>
                  <a:spcPts val="600"/>
                </a:spcBef>
              </a:pPr>
              <a:r>
                <a:rPr lang="en-US" sz="2400" dirty="0">
                  <a:latin typeface="Segoe UI Semibold" panose="020B0702040204020203" pitchFamily="34" charset="0"/>
                  <a:cs typeface="Segoe UI Semibold" panose="020B0702040204020203" pitchFamily="34" charset="0"/>
                </a:rPr>
                <a:t>Windows</a:t>
              </a:r>
              <a:br>
                <a:rPr lang="en-US" sz="2400" dirty="0">
                  <a:latin typeface="Segoe UI Semibold" panose="020B0702040204020203" pitchFamily="34" charset="0"/>
                  <a:cs typeface="Segoe UI Semibold" panose="020B0702040204020203" pitchFamily="34" charset="0"/>
                </a:rPr>
              </a:br>
              <a:r>
                <a:rPr lang="en-US" sz="2400" dirty="0">
                  <a:latin typeface="Segoe UI Semibold" panose="020B0702040204020203" pitchFamily="34" charset="0"/>
                  <a:cs typeface="Segoe UI Semibold" panose="020B0702040204020203" pitchFamily="34" charset="0"/>
                </a:rPr>
                <a:t>on Xbox</a:t>
              </a:r>
            </a:p>
            <a:p>
              <a:pPr algn="ctr">
                <a:lnSpc>
                  <a:spcPct val="90000"/>
                </a:lnSpc>
                <a:spcBef>
                  <a:spcPts val="900"/>
                </a:spcBef>
              </a:pPr>
              <a:r>
                <a:rPr lang="en-US" sz="1600" dirty="0"/>
                <a:t>10’ shell experience</a:t>
              </a:r>
            </a:p>
            <a:p>
              <a:pPr algn="ctr">
                <a:lnSpc>
                  <a:spcPct val="90000"/>
                </a:lnSpc>
                <a:spcBef>
                  <a:spcPts val="600"/>
                </a:spcBef>
              </a:pPr>
              <a:r>
                <a:rPr lang="en-US" sz="1600" dirty="0"/>
                <a:t>Shared gaming experiences</a:t>
              </a:r>
            </a:p>
            <a:p>
              <a:pPr algn="ctr">
                <a:lnSpc>
                  <a:spcPct val="90000"/>
                </a:lnSpc>
                <a:spcBef>
                  <a:spcPts val="600"/>
                </a:spcBef>
              </a:pPr>
              <a:r>
                <a:rPr lang="en-US" sz="1600" dirty="0"/>
                <a:t>Game and app compatibility</a:t>
              </a:r>
            </a:p>
            <a:p>
              <a:pPr algn="ctr">
                <a:lnSpc>
                  <a:spcPct val="90000"/>
                </a:lnSpc>
                <a:spcBef>
                  <a:spcPts val="600"/>
                </a:spcBef>
              </a:pPr>
              <a:endParaRPr lang="en-US" sz="2400" dirty="0"/>
            </a:p>
          </p:txBody>
        </p:sp>
        <p:sp>
          <p:nvSpPr>
            <p:cNvPr id="18" name="Freeform 13"/>
            <p:cNvSpPr>
              <a:spLocks noEditPoints="1"/>
            </p:cNvSpPr>
            <p:nvPr/>
          </p:nvSpPr>
          <p:spPr bwMode="auto">
            <a:xfrm>
              <a:off x="6932098" y="3705540"/>
              <a:ext cx="1413625" cy="925165"/>
            </a:xfrm>
            <a:custGeom>
              <a:avLst/>
              <a:gdLst>
                <a:gd name="T0" fmla="*/ 801 w 922"/>
                <a:gd name="T1" fmla="*/ 63 h 602"/>
                <a:gd name="T2" fmla="*/ 790 w 922"/>
                <a:gd name="T3" fmla="*/ 39 h 602"/>
                <a:gd name="T4" fmla="*/ 731 w 922"/>
                <a:gd name="T5" fmla="*/ 16 h 602"/>
                <a:gd name="T6" fmla="*/ 670 w 922"/>
                <a:gd name="T7" fmla="*/ 8 h 602"/>
                <a:gd name="T8" fmla="*/ 644 w 922"/>
                <a:gd name="T9" fmla="*/ 18 h 602"/>
                <a:gd name="T10" fmla="*/ 454 w 922"/>
                <a:gd name="T11" fmla="*/ 58 h 602"/>
                <a:gd name="T12" fmla="*/ 347 w 922"/>
                <a:gd name="T13" fmla="*/ 47 h 602"/>
                <a:gd name="T14" fmla="*/ 305 w 922"/>
                <a:gd name="T15" fmla="*/ 29 h 602"/>
                <a:gd name="T16" fmla="*/ 274 w 922"/>
                <a:gd name="T17" fmla="*/ 10 h 602"/>
                <a:gd name="T18" fmla="*/ 174 w 922"/>
                <a:gd name="T19" fmla="*/ 21 h 602"/>
                <a:gd name="T20" fmla="*/ 120 w 922"/>
                <a:gd name="T21" fmla="*/ 73 h 602"/>
                <a:gd name="T22" fmla="*/ 5 w 922"/>
                <a:gd name="T23" fmla="*/ 484 h 602"/>
                <a:gd name="T24" fmla="*/ 92 w 922"/>
                <a:gd name="T25" fmla="*/ 592 h 602"/>
                <a:gd name="T26" fmla="*/ 266 w 922"/>
                <a:gd name="T27" fmla="*/ 484 h 602"/>
                <a:gd name="T28" fmla="*/ 493 w 922"/>
                <a:gd name="T29" fmla="*/ 439 h 602"/>
                <a:gd name="T30" fmla="*/ 715 w 922"/>
                <a:gd name="T31" fmla="*/ 528 h 602"/>
                <a:gd name="T32" fmla="*/ 857 w 922"/>
                <a:gd name="T33" fmla="*/ 594 h 602"/>
                <a:gd name="T34" fmla="*/ 922 w 922"/>
                <a:gd name="T35" fmla="*/ 463 h 602"/>
                <a:gd name="T36" fmla="*/ 801 w 922"/>
                <a:gd name="T37" fmla="*/ 63 h 602"/>
                <a:gd name="T38" fmla="*/ 201 w 922"/>
                <a:gd name="T39" fmla="*/ 233 h 602"/>
                <a:gd name="T40" fmla="*/ 146 w 922"/>
                <a:gd name="T41" fmla="*/ 181 h 602"/>
                <a:gd name="T42" fmla="*/ 201 w 922"/>
                <a:gd name="T43" fmla="*/ 128 h 602"/>
                <a:gd name="T44" fmla="*/ 255 w 922"/>
                <a:gd name="T45" fmla="*/ 181 h 602"/>
                <a:gd name="T46" fmla="*/ 201 w 922"/>
                <a:gd name="T47" fmla="*/ 233 h 602"/>
                <a:gd name="T48" fmla="*/ 389 w 922"/>
                <a:gd name="T49" fmla="*/ 355 h 602"/>
                <a:gd name="T50" fmla="*/ 337 w 922"/>
                <a:gd name="T51" fmla="*/ 355 h 602"/>
                <a:gd name="T52" fmla="*/ 337 w 922"/>
                <a:gd name="T53" fmla="*/ 405 h 602"/>
                <a:gd name="T54" fmla="*/ 299 w 922"/>
                <a:gd name="T55" fmla="*/ 405 h 602"/>
                <a:gd name="T56" fmla="*/ 299 w 922"/>
                <a:gd name="T57" fmla="*/ 355 h 602"/>
                <a:gd name="T58" fmla="*/ 246 w 922"/>
                <a:gd name="T59" fmla="*/ 355 h 602"/>
                <a:gd name="T60" fmla="*/ 246 w 922"/>
                <a:gd name="T61" fmla="*/ 319 h 602"/>
                <a:gd name="T62" fmla="*/ 299 w 922"/>
                <a:gd name="T63" fmla="*/ 319 h 602"/>
                <a:gd name="T64" fmla="*/ 299 w 922"/>
                <a:gd name="T65" fmla="*/ 268 h 602"/>
                <a:gd name="T66" fmla="*/ 337 w 922"/>
                <a:gd name="T67" fmla="*/ 268 h 602"/>
                <a:gd name="T68" fmla="*/ 337 w 922"/>
                <a:gd name="T69" fmla="*/ 319 h 602"/>
                <a:gd name="T70" fmla="*/ 389 w 922"/>
                <a:gd name="T71" fmla="*/ 319 h 602"/>
                <a:gd name="T72" fmla="*/ 389 w 922"/>
                <a:gd name="T73" fmla="*/ 355 h 602"/>
                <a:gd name="T74" fmla="*/ 591 w 922"/>
                <a:gd name="T75" fmla="*/ 390 h 602"/>
                <a:gd name="T76" fmla="*/ 536 w 922"/>
                <a:gd name="T77" fmla="*/ 337 h 602"/>
                <a:gd name="T78" fmla="*/ 591 w 922"/>
                <a:gd name="T79" fmla="*/ 285 h 602"/>
                <a:gd name="T80" fmla="*/ 645 w 922"/>
                <a:gd name="T81" fmla="*/ 337 h 602"/>
                <a:gd name="T82" fmla="*/ 591 w 922"/>
                <a:gd name="T83" fmla="*/ 390 h 602"/>
                <a:gd name="T84" fmla="*/ 627 w 922"/>
                <a:gd name="T85" fmla="*/ 216 h 602"/>
                <a:gd name="T86" fmla="*/ 598 w 922"/>
                <a:gd name="T87" fmla="*/ 188 h 602"/>
                <a:gd name="T88" fmla="*/ 627 w 922"/>
                <a:gd name="T89" fmla="*/ 160 h 602"/>
                <a:gd name="T90" fmla="*/ 656 w 922"/>
                <a:gd name="T91" fmla="*/ 188 h 602"/>
                <a:gd name="T92" fmla="*/ 627 w 922"/>
                <a:gd name="T93" fmla="*/ 216 h 602"/>
                <a:gd name="T94" fmla="*/ 696 w 922"/>
                <a:gd name="T95" fmla="*/ 281 h 602"/>
                <a:gd name="T96" fmla="*/ 666 w 922"/>
                <a:gd name="T97" fmla="*/ 253 h 602"/>
                <a:gd name="T98" fmla="*/ 696 w 922"/>
                <a:gd name="T99" fmla="*/ 225 h 602"/>
                <a:gd name="T100" fmla="*/ 725 w 922"/>
                <a:gd name="T101" fmla="*/ 253 h 602"/>
                <a:gd name="T102" fmla="*/ 696 w 922"/>
                <a:gd name="T103" fmla="*/ 281 h 602"/>
                <a:gd name="T104" fmla="*/ 696 w 922"/>
                <a:gd name="T105" fmla="*/ 150 h 602"/>
                <a:gd name="T106" fmla="*/ 666 w 922"/>
                <a:gd name="T107" fmla="*/ 122 h 602"/>
                <a:gd name="T108" fmla="*/ 696 w 922"/>
                <a:gd name="T109" fmla="*/ 94 h 602"/>
                <a:gd name="T110" fmla="*/ 725 w 922"/>
                <a:gd name="T111" fmla="*/ 122 h 602"/>
                <a:gd name="T112" fmla="*/ 696 w 922"/>
                <a:gd name="T113" fmla="*/ 150 h 602"/>
                <a:gd name="T114" fmla="*/ 763 w 922"/>
                <a:gd name="T115" fmla="*/ 216 h 602"/>
                <a:gd name="T116" fmla="*/ 734 w 922"/>
                <a:gd name="T117" fmla="*/ 188 h 602"/>
                <a:gd name="T118" fmla="*/ 763 w 922"/>
                <a:gd name="T119" fmla="*/ 160 h 602"/>
                <a:gd name="T120" fmla="*/ 792 w 922"/>
                <a:gd name="T121" fmla="*/ 188 h 602"/>
                <a:gd name="T122" fmla="*/ 763 w 922"/>
                <a:gd name="T123" fmla="*/ 216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22" h="602">
                  <a:moveTo>
                    <a:pt x="801" y="63"/>
                  </a:moveTo>
                  <a:cubicBezTo>
                    <a:pt x="796" y="55"/>
                    <a:pt x="799" y="44"/>
                    <a:pt x="790" y="39"/>
                  </a:cubicBezTo>
                  <a:cubicBezTo>
                    <a:pt x="771" y="29"/>
                    <a:pt x="754" y="21"/>
                    <a:pt x="731" y="16"/>
                  </a:cubicBezTo>
                  <a:cubicBezTo>
                    <a:pt x="712" y="8"/>
                    <a:pt x="692" y="8"/>
                    <a:pt x="670" y="8"/>
                  </a:cubicBezTo>
                  <a:cubicBezTo>
                    <a:pt x="647" y="8"/>
                    <a:pt x="661" y="13"/>
                    <a:pt x="644" y="18"/>
                  </a:cubicBezTo>
                  <a:cubicBezTo>
                    <a:pt x="580" y="50"/>
                    <a:pt x="527" y="58"/>
                    <a:pt x="454" y="58"/>
                  </a:cubicBezTo>
                  <a:cubicBezTo>
                    <a:pt x="417" y="58"/>
                    <a:pt x="381" y="60"/>
                    <a:pt x="347" y="47"/>
                  </a:cubicBezTo>
                  <a:cubicBezTo>
                    <a:pt x="333" y="42"/>
                    <a:pt x="319" y="34"/>
                    <a:pt x="305" y="29"/>
                  </a:cubicBezTo>
                  <a:cubicBezTo>
                    <a:pt x="294" y="23"/>
                    <a:pt x="283" y="13"/>
                    <a:pt x="274" y="10"/>
                  </a:cubicBezTo>
                  <a:cubicBezTo>
                    <a:pt x="246" y="0"/>
                    <a:pt x="202" y="10"/>
                    <a:pt x="174" y="21"/>
                  </a:cubicBezTo>
                  <a:cubicBezTo>
                    <a:pt x="140" y="37"/>
                    <a:pt x="134" y="44"/>
                    <a:pt x="120" y="73"/>
                  </a:cubicBezTo>
                  <a:cubicBezTo>
                    <a:pt x="59" y="194"/>
                    <a:pt x="0" y="347"/>
                    <a:pt x="5" y="484"/>
                  </a:cubicBezTo>
                  <a:cubicBezTo>
                    <a:pt x="8" y="536"/>
                    <a:pt x="25" y="602"/>
                    <a:pt x="92" y="592"/>
                  </a:cubicBezTo>
                  <a:cubicBezTo>
                    <a:pt x="165" y="584"/>
                    <a:pt x="210" y="523"/>
                    <a:pt x="266" y="484"/>
                  </a:cubicBezTo>
                  <a:cubicBezTo>
                    <a:pt x="331" y="439"/>
                    <a:pt x="415" y="436"/>
                    <a:pt x="493" y="439"/>
                  </a:cubicBezTo>
                  <a:cubicBezTo>
                    <a:pt x="586" y="442"/>
                    <a:pt x="647" y="471"/>
                    <a:pt x="715" y="528"/>
                  </a:cubicBezTo>
                  <a:cubicBezTo>
                    <a:pt x="754" y="560"/>
                    <a:pt x="804" y="600"/>
                    <a:pt x="857" y="594"/>
                  </a:cubicBezTo>
                  <a:cubicBezTo>
                    <a:pt x="919" y="586"/>
                    <a:pt x="922" y="507"/>
                    <a:pt x="922" y="463"/>
                  </a:cubicBezTo>
                  <a:cubicBezTo>
                    <a:pt x="916" y="323"/>
                    <a:pt x="860" y="192"/>
                    <a:pt x="801" y="63"/>
                  </a:cubicBezTo>
                  <a:close/>
                  <a:moveTo>
                    <a:pt x="201" y="233"/>
                  </a:moveTo>
                  <a:cubicBezTo>
                    <a:pt x="170" y="233"/>
                    <a:pt x="146" y="210"/>
                    <a:pt x="146" y="181"/>
                  </a:cubicBezTo>
                  <a:cubicBezTo>
                    <a:pt x="146" y="152"/>
                    <a:pt x="170" y="128"/>
                    <a:pt x="201" y="128"/>
                  </a:cubicBezTo>
                  <a:cubicBezTo>
                    <a:pt x="231" y="128"/>
                    <a:pt x="255" y="152"/>
                    <a:pt x="255" y="181"/>
                  </a:cubicBezTo>
                  <a:cubicBezTo>
                    <a:pt x="255" y="210"/>
                    <a:pt x="231" y="233"/>
                    <a:pt x="201" y="233"/>
                  </a:cubicBezTo>
                  <a:close/>
                  <a:moveTo>
                    <a:pt x="389" y="355"/>
                  </a:moveTo>
                  <a:cubicBezTo>
                    <a:pt x="337" y="355"/>
                    <a:pt x="337" y="355"/>
                    <a:pt x="337" y="355"/>
                  </a:cubicBezTo>
                  <a:cubicBezTo>
                    <a:pt x="337" y="405"/>
                    <a:pt x="337" y="405"/>
                    <a:pt x="337" y="405"/>
                  </a:cubicBezTo>
                  <a:cubicBezTo>
                    <a:pt x="299" y="405"/>
                    <a:pt x="299" y="405"/>
                    <a:pt x="299" y="405"/>
                  </a:cubicBezTo>
                  <a:cubicBezTo>
                    <a:pt x="299" y="355"/>
                    <a:pt x="299" y="355"/>
                    <a:pt x="299" y="355"/>
                  </a:cubicBezTo>
                  <a:cubicBezTo>
                    <a:pt x="246" y="355"/>
                    <a:pt x="246" y="355"/>
                    <a:pt x="246" y="355"/>
                  </a:cubicBezTo>
                  <a:cubicBezTo>
                    <a:pt x="246" y="319"/>
                    <a:pt x="246" y="319"/>
                    <a:pt x="246" y="319"/>
                  </a:cubicBezTo>
                  <a:cubicBezTo>
                    <a:pt x="299" y="319"/>
                    <a:pt x="299" y="319"/>
                    <a:pt x="299" y="319"/>
                  </a:cubicBezTo>
                  <a:cubicBezTo>
                    <a:pt x="299" y="268"/>
                    <a:pt x="299" y="268"/>
                    <a:pt x="299" y="268"/>
                  </a:cubicBezTo>
                  <a:cubicBezTo>
                    <a:pt x="337" y="268"/>
                    <a:pt x="337" y="268"/>
                    <a:pt x="337" y="268"/>
                  </a:cubicBezTo>
                  <a:cubicBezTo>
                    <a:pt x="337" y="319"/>
                    <a:pt x="337" y="319"/>
                    <a:pt x="337" y="319"/>
                  </a:cubicBezTo>
                  <a:cubicBezTo>
                    <a:pt x="389" y="319"/>
                    <a:pt x="389" y="319"/>
                    <a:pt x="389" y="319"/>
                  </a:cubicBezTo>
                  <a:lnTo>
                    <a:pt x="389" y="355"/>
                  </a:lnTo>
                  <a:close/>
                  <a:moveTo>
                    <a:pt x="591" y="390"/>
                  </a:moveTo>
                  <a:cubicBezTo>
                    <a:pt x="561" y="390"/>
                    <a:pt x="536" y="367"/>
                    <a:pt x="536" y="337"/>
                  </a:cubicBezTo>
                  <a:cubicBezTo>
                    <a:pt x="536" y="308"/>
                    <a:pt x="561" y="285"/>
                    <a:pt x="591" y="285"/>
                  </a:cubicBezTo>
                  <a:cubicBezTo>
                    <a:pt x="621" y="285"/>
                    <a:pt x="645" y="308"/>
                    <a:pt x="645" y="337"/>
                  </a:cubicBezTo>
                  <a:cubicBezTo>
                    <a:pt x="645" y="367"/>
                    <a:pt x="621" y="390"/>
                    <a:pt x="591" y="390"/>
                  </a:cubicBezTo>
                  <a:close/>
                  <a:moveTo>
                    <a:pt x="627" y="216"/>
                  </a:moveTo>
                  <a:cubicBezTo>
                    <a:pt x="612" y="216"/>
                    <a:pt x="598" y="203"/>
                    <a:pt x="598" y="188"/>
                  </a:cubicBezTo>
                  <a:cubicBezTo>
                    <a:pt x="598" y="172"/>
                    <a:pt x="612" y="160"/>
                    <a:pt x="627" y="160"/>
                  </a:cubicBezTo>
                  <a:cubicBezTo>
                    <a:pt x="643" y="160"/>
                    <a:pt x="656" y="172"/>
                    <a:pt x="656" y="188"/>
                  </a:cubicBezTo>
                  <a:cubicBezTo>
                    <a:pt x="656" y="203"/>
                    <a:pt x="643" y="216"/>
                    <a:pt x="627" y="216"/>
                  </a:cubicBezTo>
                  <a:close/>
                  <a:moveTo>
                    <a:pt x="696" y="281"/>
                  </a:moveTo>
                  <a:cubicBezTo>
                    <a:pt x="679" y="281"/>
                    <a:pt x="666" y="269"/>
                    <a:pt x="666" y="253"/>
                  </a:cubicBezTo>
                  <a:cubicBezTo>
                    <a:pt x="666" y="238"/>
                    <a:pt x="679" y="225"/>
                    <a:pt x="696" y="225"/>
                  </a:cubicBezTo>
                  <a:cubicBezTo>
                    <a:pt x="711" y="225"/>
                    <a:pt x="725" y="238"/>
                    <a:pt x="725" y="253"/>
                  </a:cubicBezTo>
                  <a:cubicBezTo>
                    <a:pt x="725" y="269"/>
                    <a:pt x="711" y="281"/>
                    <a:pt x="696" y="281"/>
                  </a:cubicBezTo>
                  <a:close/>
                  <a:moveTo>
                    <a:pt x="696" y="150"/>
                  </a:moveTo>
                  <a:cubicBezTo>
                    <a:pt x="679" y="150"/>
                    <a:pt x="666" y="138"/>
                    <a:pt x="666" y="122"/>
                  </a:cubicBezTo>
                  <a:cubicBezTo>
                    <a:pt x="666" y="107"/>
                    <a:pt x="679" y="94"/>
                    <a:pt x="696" y="94"/>
                  </a:cubicBezTo>
                  <a:cubicBezTo>
                    <a:pt x="711" y="94"/>
                    <a:pt x="725" y="107"/>
                    <a:pt x="725" y="122"/>
                  </a:cubicBezTo>
                  <a:cubicBezTo>
                    <a:pt x="725" y="138"/>
                    <a:pt x="711" y="150"/>
                    <a:pt x="696" y="150"/>
                  </a:cubicBezTo>
                  <a:close/>
                  <a:moveTo>
                    <a:pt x="763" y="216"/>
                  </a:moveTo>
                  <a:cubicBezTo>
                    <a:pt x="747" y="216"/>
                    <a:pt x="734" y="203"/>
                    <a:pt x="734" y="188"/>
                  </a:cubicBezTo>
                  <a:cubicBezTo>
                    <a:pt x="734" y="172"/>
                    <a:pt x="747" y="160"/>
                    <a:pt x="763" y="160"/>
                  </a:cubicBezTo>
                  <a:cubicBezTo>
                    <a:pt x="779" y="160"/>
                    <a:pt x="792" y="172"/>
                    <a:pt x="792" y="188"/>
                  </a:cubicBezTo>
                  <a:cubicBezTo>
                    <a:pt x="792" y="203"/>
                    <a:pt x="779" y="216"/>
                    <a:pt x="763" y="216"/>
                  </a:cubicBezTo>
                  <a:close/>
                </a:path>
              </a:pathLst>
            </a:custGeom>
            <a:solidFill>
              <a:schemeClr val="bg1"/>
            </a:solidFill>
            <a:ln>
              <a:solidFill>
                <a:schemeClr val="accent1">
                  <a:lumMod val="40000"/>
                  <a:lumOff val="60000"/>
                </a:schemeClr>
              </a:solidFill>
            </a:ln>
          </p:spPr>
          <p:txBody>
            <a:bodyPr vert="horz" wrap="square" lIns="93260" tIns="46630" rIns="93260" bIns="46630" numCol="1" anchor="t" anchorCtr="0" compatLnSpc="1">
              <a:prstTxWarp prst="textNoShape">
                <a:avLst/>
              </a:prstTxWarp>
            </a:bodyPr>
            <a:lstStyle/>
            <a:p>
              <a:endParaRPr lang="en-US" sz="2497"/>
            </a:p>
          </p:txBody>
        </p:sp>
      </p:grpSp>
      <p:sp>
        <p:nvSpPr>
          <p:cNvPr id="25" name="Rectangle 24"/>
          <p:cNvSpPr/>
          <p:nvPr/>
        </p:nvSpPr>
        <p:spPr bwMode="auto">
          <a:xfrm>
            <a:off x="0" y="4777442"/>
            <a:ext cx="12436475" cy="2217083"/>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Tuned to each form factor</a:t>
            </a:r>
          </a:p>
        </p:txBody>
      </p:sp>
      <p:grpSp>
        <p:nvGrpSpPr>
          <p:cNvPr id="24" name="Group 23"/>
          <p:cNvGrpSpPr/>
          <p:nvPr/>
        </p:nvGrpSpPr>
        <p:grpSpPr>
          <a:xfrm>
            <a:off x="238972" y="4813319"/>
            <a:ext cx="11922865" cy="1701781"/>
            <a:chOff x="238972" y="4813319"/>
            <a:chExt cx="11922865" cy="1701781"/>
          </a:xfrm>
        </p:grpSpPr>
        <p:sp>
          <p:nvSpPr>
            <p:cNvPr id="7" name="TextBox 6"/>
            <p:cNvSpPr txBox="1"/>
            <p:nvPr/>
          </p:nvSpPr>
          <p:spPr>
            <a:xfrm>
              <a:off x="238972" y="4813319"/>
              <a:ext cx="11922865" cy="1701430"/>
            </a:xfrm>
            <a:prstGeom prst="rect">
              <a:avLst/>
            </a:prstGeom>
            <a:solidFill>
              <a:schemeClr val="accent2"/>
            </a:solidFill>
          </p:spPr>
          <p:txBody>
            <a:bodyPr wrap="square" lIns="146304" tIns="91440" rIns="146304" bIns="91440" rtlCol="0">
              <a:noAutofit/>
            </a:bodyPr>
            <a:lstStyle/>
            <a:p>
              <a:pPr algn="ctr">
                <a:lnSpc>
                  <a:spcPct val="90000"/>
                </a:lnSpc>
                <a:spcBef>
                  <a:spcPts val="600"/>
                </a:spcBef>
              </a:pPr>
              <a:endParaRPr lang="en-US" sz="1600" dirty="0">
                <a:gradFill>
                  <a:gsLst>
                    <a:gs pos="5310">
                      <a:schemeClr val="bg1"/>
                    </a:gs>
                    <a:gs pos="39000">
                      <a:schemeClr val="bg1"/>
                    </a:gs>
                  </a:gsLst>
                  <a:lin ang="5400000" scaled="0"/>
                </a:gradFill>
              </a:endParaRPr>
            </a:p>
          </p:txBody>
        </p:sp>
        <p:grpSp>
          <p:nvGrpSpPr>
            <p:cNvPr id="23" name="Group 22"/>
            <p:cNvGrpSpPr/>
            <p:nvPr/>
          </p:nvGrpSpPr>
          <p:grpSpPr>
            <a:xfrm>
              <a:off x="4278968" y="4870820"/>
              <a:ext cx="3771860" cy="1644280"/>
              <a:chOff x="4732338" y="4870820"/>
              <a:chExt cx="3771860" cy="1644280"/>
            </a:xfrm>
          </p:grpSpPr>
          <p:sp>
            <p:nvSpPr>
              <p:cNvPr id="21" name="TextBox 20"/>
              <p:cNvSpPr txBox="1"/>
              <p:nvPr/>
            </p:nvSpPr>
            <p:spPr>
              <a:xfrm>
                <a:off x="6085329" y="4870820"/>
                <a:ext cx="2418869" cy="1644280"/>
              </a:xfrm>
              <a:prstGeom prst="rect">
                <a:avLst/>
              </a:prstGeom>
              <a:noFill/>
            </p:spPr>
            <p:txBody>
              <a:bodyPr wrap="none" lIns="146304" tIns="91440" rIns="146304" bIns="91440" rtlCol="0">
                <a:noAutofit/>
              </a:bodyPr>
              <a:lstStyle/>
              <a:p>
                <a:pPr algn="ctr">
                  <a:lnSpc>
                    <a:spcPct val="90000"/>
                  </a:lnSpc>
                  <a:spcBef>
                    <a:spcPts val="600"/>
                  </a:spcBef>
                </a:pPr>
                <a:r>
                  <a:rPr lang="en-US" sz="2400" dirty="0">
                    <a:gradFill>
                      <a:gsLst>
                        <a:gs pos="5310">
                          <a:schemeClr val="bg1"/>
                        </a:gs>
                        <a:gs pos="39000">
                          <a:schemeClr val="bg1"/>
                        </a:gs>
                      </a:gsLst>
                      <a:lin ang="5400000" scaled="0"/>
                    </a:gradFill>
                    <a:latin typeface="Segoe UI Semibold" panose="020B0702040204020203" pitchFamily="34" charset="0"/>
                    <a:cs typeface="Segoe UI Semibold" panose="020B0702040204020203" pitchFamily="34" charset="0"/>
                  </a:rPr>
                  <a:t>One core OS</a:t>
                </a:r>
              </a:p>
              <a:p>
                <a:pPr algn="ctr">
                  <a:lnSpc>
                    <a:spcPct val="90000"/>
                  </a:lnSpc>
                  <a:spcBef>
                    <a:spcPts val="900"/>
                  </a:spcBef>
                </a:pPr>
                <a:r>
                  <a:rPr lang="en-US" sz="1600" dirty="0">
                    <a:gradFill>
                      <a:gsLst>
                        <a:gs pos="5310">
                          <a:schemeClr val="bg1"/>
                        </a:gs>
                        <a:gs pos="39000">
                          <a:schemeClr val="bg1"/>
                        </a:gs>
                      </a:gsLst>
                      <a:lin ang="5400000" scaled="0"/>
                    </a:gradFill>
                  </a:rPr>
                  <a:t>Base OS</a:t>
                </a:r>
              </a:p>
              <a:p>
                <a:pPr algn="ctr">
                  <a:lnSpc>
                    <a:spcPct val="90000"/>
                  </a:lnSpc>
                  <a:spcBef>
                    <a:spcPts val="900"/>
                  </a:spcBef>
                </a:pPr>
                <a:r>
                  <a:rPr lang="en-US" sz="1600" dirty="0">
                    <a:gradFill>
                      <a:gsLst>
                        <a:gs pos="5310">
                          <a:schemeClr val="bg1"/>
                        </a:gs>
                        <a:gs pos="39000">
                          <a:schemeClr val="bg1"/>
                        </a:gs>
                      </a:gsLst>
                      <a:lin ang="5400000" scaled="0"/>
                    </a:gradFill>
                  </a:rPr>
                  <a:t>App and device platform</a:t>
                </a:r>
              </a:p>
              <a:p>
                <a:pPr algn="ctr">
                  <a:lnSpc>
                    <a:spcPct val="90000"/>
                  </a:lnSpc>
                  <a:spcBef>
                    <a:spcPts val="900"/>
                  </a:spcBef>
                </a:pPr>
                <a:r>
                  <a:rPr lang="en-US" sz="1600" dirty="0">
                    <a:gradFill>
                      <a:gsLst>
                        <a:gs pos="5310">
                          <a:schemeClr val="bg1"/>
                        </a:gs>
                        <a:gs pos="39000">
                          <a:schemeClr val="bg1"/>
                        </a:gs>
                      </a:gsLst>
                      <a:lin ang="5400000" scaled="0"/>
                    </a:gradFill>
                  </a:rPr>
                  <a:t>Runtimes and frameworks</a:t>
                </a:r>
              </a:p>
            </p:txBody>
          </p:sp>
          <p:sp>
            <p:nvSpPr>
              <p:cNvPr id="22" name="Freeform 21"/>
              <p:cNvSpPr>
                <a:spLocks noChangeAspect="1" noEditPoints="1"/>
              </p:cNvSpPr>
              <p:nvPr/>
            </p:nvSpPr>
            <p:spPr bwMode="black">
              <a:xfrm>
                <a:off x="4732338" y="5017436"/>
                <a:ext cx="1238691" cy="123365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dirty="0"/>
              </a:p>
            </p:txBody>
          </p:sp>
        </p:grpSp>
      </p:grpSp>
      <p:sp>
        <p:nvSpPr>
          <p:cNvPr id="29" name="TextBox 28"/>
          <p:cNvSpPr txBox="1"/>
          <p:nvPr/>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Tree>
    <p:extLst>
      <p:ext uri="{BB962C8B-B14F-4D97-AF65-F5344CB8AC3E}">
        <p14:creationId xmlns:p14="http://schemas.microsoft.com/office/powerpoint/2010/main" val="170493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2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650" fill="hold"/>
                                        <p:tgtEl>
                                          <p:spTgt spid="13"/>
                                        </p:tgtEl>
                                        <p:attrNameLst>
                                          <p:attrName>ppt_x</p:attrName>
                                        </p:attrNameLst>
                                      </p:cBhvr>
                                      <p:tavLst>
                                        <p:tav tm="0">
                                          <p:val>
                                            <p:strVal val="#ppt_x"/>
                                          </p:val>
                                        </p:tav>
                                        <p:tav tm="100000">
                                          <p:val>
                                            <p:strVal val="#ppt_x"/>
                                          </p:val>
                                        </p:tav>
                                      </p:tavLst>
                                    </p:anim>
                                    <p:anim calcmode="lin" valueType="num">
                                      <p:cBhvr additive="base">
                                        <p:cTn id="8" dur="65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650" fill="hold"/>
                                        <p:tgtEl>
                                          <p:spTgt spid="19"/>
                                        </p:tgtEl>
                                        <p:attrNameLst>
                                          <p:attrName>ppt_x</p:attrName>
                                        </p:attrNameLst>
                                      </p:cBhvr>
                                      <p:tavLst>
                                        <p:tav tm="0">
                                          <p:val>
                                            <p:strVal val="#ppt_x"/>
                                          </p:val>
                                        </p:tav>
                                        <p:tav tm="100000">
                                          <p:val>
                                            <p:strVal val="#ppt_x"/>
                                          </p:val>
                                        </p:tav>
                                      </p:tavLst>
                                    </p:anim>
                                    <p:anim calcmode="lin" valueType="num">
                                      <p:cBhvr additive="base">
                                        <p:cTn id="12" dur="65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2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650" fill="hold"/>
                                        <p:tgtEl>
                                          <p:spTgt spid="20"/>
                                        </p:tgtEl>
                                        <p:attrNameLst>
                                          <p:attrName>ppt_x</p:attrName>
                                        </p:attrNameLst>
                                      </p:cBhvr>
                                      <p:tavLst>
                                        <p:tav tm="0">
                                          <p:val>
                                            <p:strVal val="#ppt_x"/>
                                          </p:val>
                                        </p:tav>
                                        <p:tav tm="100000">
                                          <p:val>
                                            <p:strVal val="#ppt_x"/>
                                          </p:val>
                                        </p:tav>
                                      </p:tavLst>
                                    </p:anim>
                                    <p:anim calcmode="lin" valueType="num">
                                      <p:cBhvr additive="base">
                                        <p:cTn id="16" dur="65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7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650" fill="hold"/>
                                        <p:tgtEl>
                                          <p:spTgt spid="6"/>
                                        </p:tgtEl>
                                        <p:attrNameLst>
                                          <p:attrName>ppt_x</p:attrName>
                                        </p:attrNameLst>
                                      </p:cBhvr>
                                      <p:tavLst>
                                        <p:tav tm="0">
                                          <p:val>
                                            <p:strVal val="#ppt_x"/>
                                          </p:val>
                                        </p:tav>
                                        <p:tav tm="100000">
                                          <p:val>
                                            <p:strVal val="#ppt_x"/>
                                          </p:val>
                                        </p:tav>
                                      </p:tavLst>
                                    </p:anim>
                                    <p:anim calcmode="lin" valueType="num">
                                      <p:cBhvr additive="base">
                                        <p:cTn id="20" dur="650" fill="hold"/>
                                        <p:tgtEl>
                                          <p:spTgt spid="6"/>
                                        </p:tgtEl>
                                        <p:attrNameLst>
                                          <p:attrName>ppt_y</p:attrName>
                                        </p:attrNameLst>
                                      </p:cBhvr>
                                      <p:tavLst>
                                        <p:tav tm="0">
                                          <p:val>
                                            <p:strVal val="1+#ppt_h/2"/>
                                          </p:val>
                                        </p:tav>
                                        <p:tav tm="100000">
                                          <p:val>
                                            <p:strVal val="#ppt_y"/>
                                          </p:val>
                                        </p:tav>
                                      </p:tavLst>
                                    </p:anim>
                                  </p:childTnLst>
                                </p:cTn>
                              </p:par>
                            </p:childTnLst>
                          </p:cTn>
                        </p:par>
                        <p:par>
                          <p:cTn id="21" fill="hold">
                            <p:stCondLst>
                              <p:cond delay="2350"/>
                            </p:stCondLst>
                            <p:childTnLst>
                              <p:par>
                                <p:cTn id="22" presetID="2" presetClass="entr" presetSubtype="4" decel="100000"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Adaptive UX</a:t>
            </a:r>
            <a:br>
              <a:rPr lang="en-US" dirty="0"/>
            </a:br>
            <a:r>
              <a:rPr lang="en-US" sz="2400" dirty="0">
                <a:latin typeface="+mn-lt"/>
              </a:rPr>
              <a:t>Same code, same controls, optimized layout</a:t>
            </a:r>
            <a:endParaRPr lang="en-US" sz="4400" dirty="0">
              <a:latin typeface="+mn-lt"/>
            </a:endParaRPr>
          </a:p>
        </p:txBody>
      </p:sp>
      <p:grpSp>
        <p:nvGrpSpPr>
          <p:cNvPr id="8" name="Group 7"/>
          <p:cNvGrpSpPr/>
          <p:nvPr/>
        </p:nvGrpSpPr>
        <p:grpSpPr>
          <a:xfrm>
            <a:off x="12700" y="1298905"/>
            <a:ext cx="12436089" cy="5287016"/>
            <a:chOff x="0" y="1438605"/>
            <a:chExt cx="12436089" cy="5287016"/>
          </a:xfrm>
        </p:grpSpPr>
        <p:grpSp>
          <p:nvGrpSpPr>
            <p:cNvPr id="5" name="Group 4"/>
            <p:cNvGrpSpPr/>
            <p:nvPr/>
          </p:nvGrpSpPr>
          <p:grpSpPr>
            <a:xfrm>
              <a:off x="0" y="1772621"/>
              <a:ext cx="12436089" cy="4953000"/>
              <a:chOff x="0" y="1772621"/>
              <a:chExt cx="12436089" cy="4953000"/>
            </a:xfrm>
          </p:grpSpPr>
          <p:pic>
            <p:nvPicPr>
              <p:cNvPr id="3" name="Picture 2"/>
              <p:cNvPicPr/>
              <p:nvPr/>
            </p:nvPicPr>
            <p:blipFill rotWithShape="1">
              <a:blip r:embed="rId3"/>
              <a:srcRect l="-1" t="26843" r="4" b="2355"/>
              <a:stretch/>
            </p:blipFill>
            <p:spPr>
              <a:xfrm>
                <a:off x="0" y="1772621"/>
                <a:ext cx="12436089" cy="4953000"/>
              </a:xfrm>
              <a:prstGeom prst="rect">
                <a:avLst/>
              </a:prstGeom>
              <a:noFill/>
              <a:ln>
                <a:noFill/>
              </a:ln>
            </p:spPr>
          </p:pic>
          <p:sp>
            <p:nvSpPr>
              <p:cNvPr id="4" name="Rectangle 3"/>
              <p:cNvSpPr/>
              <p:nvPr/>
            </p:nvSpPr>
            <p:spPr bwMode="auto">
              <a:xfrm>
                <a:off x="1371970" y="1772621"/>
                <a:ext cx="1463024" cy="170178"/>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6" name="TextBox 5"/>
            <p:cNvSpPr txBox="1"/>
            <p:nvPr/>
          </p:nvSpPr>
          <p:spPr>
            <a:xfrm>
              <a:off x="1146215" y="1770072"/>
              <a:ext cx="1828780" cy="302277"/>
            </a:xfrm>
            <a:prstGeom prst="rect">
              <a:avLst/>
            </a:prstGeom>
            <a:noFill/>
          </p:spPr>
          <p:txBody>
            <a:bodyPr wrap="none" lIns="146304" tIns="91440" rIns="146304" bIns="91440" rtlCol="0">
              <a:noAutofit/>
            </a:bodyPr>
            <a:lstStyle/>
            <a:p>
              <a:pPr algn="ctr">
                <a:lnSpc>
                  <a:spcPct val="90000"/>
                </a:lnSpc>
                <a:spcAft>
                  <a:spcPts val="600"/>
                </a:spcAft>
              </a:pPr>
              <a:r>
                <a:rPr lang="en-US" sz="1600" dirty="0">
                  <a:gradFill>
                    <a:gsLst>
                      <a:gs pos="2917">
                        <a:schemeClr val="tx1"/>
                      </a:gs>
                      <a:gs pos="30000">
                        <a:schemeClr val="tx1"/>
                      </a:gs>
                    </a:gsLst>
                    <a:lin ang="5400000" scaled="0"/>
                  </a:gradFill>
                </a:rPr>
                <a:t>Phone (portrait)</a:t>
              </a:r>
            </a:p>
          </p:txBody>
        </p:sp>
        <p:sp>
          <p:nvSpPr>
            <p:cNvPr id="7" name="TextBox 6"/>
            <p:cNvSpPr txBox="1"/>
            <p:nvPr/>
          </p:nvSpPr>
          <p:spPr>
            <a:xfrm>
              <a:off x="7315505" y="1438605"/>
              <a:ext cx="1828780" cy="302277"/>
            </a:xfrm>
            <a:prstGeom prst="rect">
              <a:avLst/>
            </a:prstGeom>
            <a:noFill/>
          </p:spPr>
          <p:txBody>
            <a:bodyPr wrap="none" lIns="146304" tIns="91440" rIns="146304" bIns="91440" rtlCol="0">
              <a:noAutofit/>
            </a:bodyPr>
            <a:lstStyle/>
            <a:p>
              <a:pPr algn="ctr">
                <a:lnSpc>
                  <a:spcPct val="90000"/>
                </a:lnSpc>
                <a:spcAft>
                  <a:spcPts val="600"/>
                </a:spcAft>
              </a:pPr>
              <a:r>
                <a:rPr lang="en-US" sz="1600" dirty="0">
                  <a:gradFill>
                    <a:gsLst>
                      <a:gs pos="2917">
                        <a:schemeClr val="tx1"/>
                      </a:gs>
                      <a:gs pos="30000">
                        <a:schemeClr val="tx1"/>
                      </a:gs>
                    </a:gsLst>
                    <a:lin ang="5400000" scaled="0"/>
                  </a:gradFill>
                </a:rPr>
                <a:t>Tablet (landscape)/desktop</a:t>
              </a:r>
            </a:p>
          </p:txBody>
        </p:sp>
      </p:grpSp>
      <p:sp>
        <p:nvSpPr>
          <p:cNvPr id="14" name="Freeform 13"/>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2738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Tailored experiences</a:t>
            </a:r>
            <a:br>
              <a:rPr lang="en-US" dirty="0"/>
            </a:br>
            <a:r>
              <a:rPr lang="en-US" sz="2400" dirty="0">
                <a:latin typeface="+mn-lt"/>
              </a:rPr>
              <a:t>Based on a set of adaptive control and enable an experience tailored to the device</a:t>
            </a:r>
            <a:endParaRPr lang="en-US" sz="4400" dirty="0">
              <a:latin typeface="+mn-lt"/>
            </a:endParaRPr>
          </a:p>
        </p:txBody>
      </p:sp>
      <p:sp>
        <p:nvSpPr>
          <p:cNvPr id="5" name="Footer Placeholder 4"/>
          <p:cNvSpPr>
            <a:spLocks noGrp="1"/>
          </p:cNvSpPr>
          <p:nvPr>
            <p:ph type="ftr" sz="quarter" idx="10"/>
          </p:nvPr>
        </p:nvSpPr>
        <p:spPr/>
        <p:txBody>
          <a:bodyPr/>
          <a:lstStyle/>
          <a:p>
            <a:endParaRPr lang="en-US" dirty="0"/>
          </a:p>
        </p:txBody>
      </p:sp>
      <p:grpSp>
        <p:nvGrpSpPr>
          <p:cNvPr id="10" name="Group 9"/>
          <p:cNvGrpSpPr/>
          <p:nvPr/>
        </p:nvGrpSpPr>
        <p:grpSpPr>
          <a:xfrm>
            <a:off x="30838" y="1298905"/>
            <a:ext cx="12405251" cy="5314955"/>
            <a:chOff x="30838" y="1438605"/>
            <a:chExt cx="12405251" cy="5314955"/>
          </a:xfrm>
        </p:grpSpPr>
        <p:pic>
          <p:nvPicPr>
            <p:cNvPr id="9" name="Picture 8"/>
            <p:cNvPicPr/>
            <p:nvPr/>
          </p:nvPicPr>
          <p:blipFill rotWithShape="1">
            <a:blip r:embed="rId3"/>
            <a:srcRect t="27500" b="1925"/>
            <a:stretch/>
          </p:blipFill>
          <p:spPr>
            <a:xfrm>
              <a:off x="30838" y="1828800"/>
              <a:ext cx="12405251" cy="4924760"/>
            </a:xfrm>
            <a:prstGeom prst="rect">
              <a:avLst/>
            </a:prstGeom>
          </p:spPr>
        </p:pic>
        <p:grpSp>
          <p:nvGrpSpPr>
            <p:cNvPr id="8" name="Group 7"/>
            <p:cNvGrpSpPr/>
            <p:nvPr/>
          </p:nvGrpSpPr>
          <p:grpSpPr>
            <a:xfrm>
              <a:off x="1146215" y="1438605"/>
              <a:ext cx="7998070" cy="633744"/>
              <a:chOff x="1146215" y="1438605"/>
              <a:chExt cx="7998070" cy="633744"/>
            </a:xfrm>
          </p:grpSpPr>
          <p:sp>
            <p:nvSpPr>
              <p:cNvPr id="4" name="Rectangle 3"/>
              <p:cNvSpPr/>
              <p:nvPr/>
            </p:nvSpPr>
            <p:spPr bwMode="auto">
              <a:xfrm>
                <a:off x="1371970" y="1772621"/>
                <a:ext cx="1463024" cy="170178"/>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extBox 5"/>
              <p:cNvSpPr txBox="1"/>
              <p:nvPr/>
            </p:nvSpPr>
            <p:spPr>
              <a:xfrm>
                <a:off x="1146215" y="1770072"/>
                <a:ext cx="1828780" cy="302277"/>
              </a:xfrm>
              <a:prstGeom prst="rect">
                <a:avLst/>
              </a:prstGeom>
              <a:noFill/>
            </p:spPr>
            <p:txBody>
              <a:bodyPr wrap="none" lIns="146304" tIns="91440" rIns="146304" bIns="91440" rtlCol="0">
                <a:noAutofit/>
              </a:bodyPr>
              <a:lstStyle/>
              <a:p>
                <a:pPr algn="ctr">
                  <a:lnSpc>
                    <a:spcPct val="90000"/>
                  </a:lnSpc>
                  <a:spcAft>
                    <a:spcPts val="600"/>
                  </a:spcAft>
                </a:pPr>
                <a:r>
                  <a:rPr lang="en-US" sz="1600" dirty="0">
                    <a:gradFill>
                      <a:gsLst>
                        <a:gs pos="2917">
                          <a:schemeClr val="tx1"/>
                        </a:gs>
                        <a:gs pos="30000">
                          <a:schemeClr val="tx1"/>
                        </a:gs>
                      </a:gsLst>
                      <a:lin ang="5400000" scaled="0"/>
                    </a:gradFill>
                  </a:rPr>
                  <a:t>Phone (portrait)</a:t>
                </a:r>
              </a:p>
            </p:txBody>
          </p:sp>
          <p:sp>
            <p:nvSpPr>
              <p:cNvPr id="7" name="TextBox 6"/>
              <p:cNvSpPr txBox="1"/>
              <p:nvPr/>
            </p:nvSpPr>
            <p:spPr>
              <a:xfrm>
                <a:off x="7315505" y="1438605"/>
                <a:ext cx="1828780" cy="302277"/>
              </a:xfrm>
              <a:prstGeom prst="rect">
                <a:avLst/>
              </a:prstGeom>
              <a:noFill/>
            </p:spPr>
            <p:txBody>
              <a:bodyPr wrap="none" lIns="146304" tIns="91440" rIns="146304" bIns="91440" rtlCol="0">
                <a:noAutofit/>
              </a:bodyPr>
              <a:lstStyle/>
              <a:p>
                <a:pPr algn="ctr">
                  <a:lnSpc>
                    <a:spcPct val="90000"/>
                  </a:lnSpc>
                  <a:spcAft>
                    <a:spcPts val="600"/>
                  </a:spcAft>
                </a:pPr>
                <a:r>
                  <a:rPr lang="en-US" sz="1600" dirty="0">
                    <a:gradFill>
                      <a:gsLst>
                        <a:gs pos="2917">
                          <a:schemeClr val="tx1"/>
                        </a:gs>
                        <a:gs pos="30000">
                          <a:schemeClr val="tx1"/>
                        </a:gs>
                      </a:gsLst>
                      <a:lin ang="5400000" scaled="0"/>
                    </a:gradFill>
                  </a:rPr>
                  <a:t>Tablet (landscape)/desktop</a:t>
                </a:r>
              </a:p>
            </p:txBody>
          </p:sp>
        </p:grpSp>
      </p:grpSp>
      <p:sp>
        <p:nvSpPr>
          <p:cNvPr id="14" name="Freeform 13"/>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1327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One binary for every device</a:t>
            </a:r>
            <a:endParaRPr lang="en-US" dirty="0"/>
          </a:p>
        </p:txBody>
      </p:sp>
      <p:sp>
        <p:nvSpPr>
          <p:cNvPr id="2" name="Text Placeholder 1"/>
          <p:cNvSpPr>
            <a:spLocks noGrp="1"/>
          </p:cNvSpPr>
          <p:nvPr>
            <p:ph type="body" sz="quarter" idx="10"/>
          </p:nvPr>
        </p:nvSpPr>
        <p:spPr>
          <a:xfrm>
            <a:off x="465139" y="1919804"/>
            <a:ext cx="7596296" cy="3724251"/>
          </a:xfrm>
        </p:spPr>
        <p:txBody>
          <a:bodyPr/>
          <a:lstStyle/>
          <a:p>
            <a:r>
              <a:rPr lang="en-US" dirty="0"/>
              <a:t>No more shared project and specific platforms project</a:t>
            </a:r>
          </a:p>
          <a:p>
            <a:r>
              <a:rPr lang="en-US" dirty="0"/>
              <a:t>No more conditional code</a:t>
            </a:r>
          </a:p>
          <a:p>
            <a:r>
              <a:rPr lang="en-US" dirty="0"/>
              <a:t>Only one store</a:t>
            </a:r>
          </a:p>
          <a:p>
            <a:r>
              <a:rPr lang="en-US" dirty="0"/>
              <a:t>The Universal Windows Platform is available on every Windows 10 device</a:t>
            </a:r>
          </a:p>
        </p:txBody>
      </p:sp>
      <p:sp>
        <p:nvSpPr>
          <p:cNvPr id="11" name="Footer Placeholder 10"/>
          <p:cNvSpPr>
            <a:spLocks noGrp="1"/>
          </p:cNvSpPr>
          <p:nvPr>
            <p:ph type="ftr" sz="quarter" idx="4294967295"/>
          </p:nvPr>
        </p:nvSpPr>
        <p:spPr/>
        <p:txBody>
          <a:bodyPr/>
          <a:lstStyle/>
          <a:p>
            <a:pPr>
              <a:defRPr/>
            </a:pPr>
            <a:r>
              <a:rPr lang="en-US" sz="1400" dirty="0">
                <a:gradFill>
                  <a:gsLst>
                    <a:gs pos="8367">
                      <a:schemeClr val="accent2">
                        <a:lumMod val="75000"/>
                      </a:schemeClr>
                    </a:gs>
                    <a:gs pos="100000">
                      <a:schemeClr val="accent2">
                        <a:lumMod val="75000"/>
                      </a:schemeClr>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1</a:t>
            </a:r>
            <a:r>
              <a:rPr lang="en-US" sz="1400" dirty="0">
                <a:gradFill>
                  <a:gsLst>
                    <a:gs pos="8367">
                      <a:srgbClr val="000000"/>
                    </a:gs>
                    <a:gs pos="31000">
                      <a:srgbClr val="000000"/>
                    </a:gs>
                  </a:gsLst>
                  <a:lin ang="5400000" scaled="0"/>
                </a:gradFill>
              </a:rPr>
              <a:t> Universal Windows Platform</a:t>
            </a:r>
          </a:p>
          <a:p>
            <a:endParaRPr lang="en-US" dirty="0"/>
          </a:p>
        </p:txBody>
      </p:sp>
      <p:grpSp>
        <p:nvGrpSpPr>
          <p:cNvPr id="6" name="Group 5"/>
          <p:cNvGrpSpPr/>
          <p:nvPr/>
        </p:nvGrpSpPr>
        <p:grpSpPr>
          <a:xfrm>
            <a:off x="8504238" y="1211263"/>
            <a:ext cx="3672556" cy="5303837"/>
            <a:chOff x="8504238" y="1211263"/>
            <a:chExt cx="3672556" cy="5303837"/>
          </a:xfrm>
        </p:grpSpPr>
        <p:sp>
          <p:nvSpPr>
            <p:cNvPr id="5" name="Rectangle 4"/>
            <p:cNvSpPr/>
            <p:nvPr/>
          </p:nvSpPr>
          <p:spPr bwMode="auto">
            <a:xfrm>
              <a:off x="8504238" y="1211263"/>
              <a:ext cx="3672556" cy="5303837"/>
            </a:xfrm>
            <a:prstGeom prst="rect">
              <a:avLst/>
            </a:prstGeom>
            <a:solidFill>
              <a:srgbClr val="F5F5F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4" name="Picture 3"/>
            <p:cNvPicPr>
              <a:picLocks noChangeAspect="1"/>
            </p:cNvPicPr>
            <p:nvPr/>
          </p:nvPicPr>
          <p:blipFill rotWithShape="1">
            <a:blip r:embed="rId3"/>
            <a:srcRect l="1859" r="2401"/>
            <a:stretch/>
          </p:blipFill>
          <p:spPr>
            <a:xfrm>
              <a:off x="8504238" y="1212850"/>
              <a:ext cx="3613460" cy="4570414"/>
            </a:xfrm>
            <a:prstGeom prst="rect">
              <a:avLst/>
            </a:prstGeom>
            <a:noFill/>
            <a:ln>
              <a:noFill/>
            </a:ln>
          </p:spPr>
        </p:pic>
      </p:grpSp>
    </p:spTree>
    <p:extLst>
      <p:ext uri="{BB962C8B-B14F-4D97-AF65-F5344CB8AC3E}">
        <p14:creationId xmlns:p14="http://schemas.microsoft.com/office/powerpoint/2010/main" val="145931796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Universal Windows Platform</a:t>
            </a:r>
          </a:p>
        </p:txBody>
      </p:sp>
      <p:sp>
        <p:nvSpPr>
          <p:cNvPr id="2" name="Text Placeholder 1"/>
          <p:cNvSpPr>
            <a:spLocks noGrp="1"/>
          </p:cNvSpPr>
          <p:nvPr>
            <p:ph type="body" sz="quarter" idx="10"/>
          </p:nvPr>
        </p:nvSpPr>
        <p:spPr/>
        <p:txBody>
          <a:bodyPr/>
          <a:lstStyle/>
          <a:p>
            <a:r>
              <a:rPr lang="en-US" dirty="0"/>
              <a:t>It’s a collection of contracts and extensions</a:t>
            </a:r>
          </a:p>
          <a:p>
            <a:r>
              <a:rPr lang="en-US" dirty="0"/>
              <a:t>When you create an app you target a version of the UWP, not of the operating system</a:t>
            </a:r>
          </a:p>
        </p:txBody>
      </p:sp>
      <p:sp>
        <p:nvSpPr>
          <p:cNvPr id="9" name="Footer Placeholder 8"/>
          <p:cNvSpPr>
            <a:spLocks noGrp="1"/>
          </p:cNvSpPr>
          <p:nvPr>
            <p:ph type="ftr" sz="quarter" idx="4294967295"/>
          </p:nvPr>
        </p:nvSpPr>
        <p:spPr/>
        <p:txBody>
          <a:bodyPr/>
          <a:lstStyle/>
          <a:p>
            <a:endParaRPr lang="en-US" dirty="0"/>
          </a:p>
        </p:txBody>
      </p:sp>
      <p:sp>
        <p:nvSpPr>
          <p:cNvPr id="4" name="TextBox 3"/>
          <p:cNvSpPr txBox="1"/>
          <p:nvPr/>
        </p:nvSpPr>
        <p:spPr>
          <a:xfrm>
            <a:off x="274638" y="3314384"/>
            <a:ext cx="11864165" cy="1280351"/>
          </a:xfrm>
          <a:prstGeom prst="rect">
            <a:avLst/>
          </a:prstGeom>
          <a:noFill/>
        </p:spPr>
        <p:txBody>
          <a:bodyPr wrap="square" lIns="182880" tIns="146304" rIns="182880" bIns="146304" rtlCol="0">
            <a:spAutoFit/>
          </a:bodyPr>
          <a:lstStyle/>
          <a:p>
            <a:r>
              <a:rPr lang="en-US" sz="1600" dirty="0">
                <a:solidFill>
                  <a:srgbClr val="0000FF"/>
                </a:solidFill>
                <a:highlight>
                  <a:srgbClr val="FFFFFF"/>
                </a:highlight>
                <a:latin typeface="Consolas" panose="020B0609020204030204" pitchFamily="49" charset="0"/>
              </a:rPr>
              <a:t> &lt;</a:t>
            </a:r>
            <a:r>
              <a:rPr lang="en-US" sz="1600" dirty="0">
                <a:solidFill>
                  <a:srgbClr val="A31515"/>
                </a:solidFill>
                <a:highlight>
                  <a:srgbClr val="FFFFFF"/>
                </a:highlight>
                <a:latin typeface="Consolas" panose="020B0609020204030204" pitchFamily="49" charset="0"/>
              </a:rPr>
              <a:t>Dependencies</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    &lt;</a:t>
            </a:r>
            <a:r>
              <a:rPr lang="en-US" sz="1600" dirty="0" err="1">
                <a:solidFill>
                  <a:srgbClr val="A31515"/>
                </a:solidFill>
                <a:highlight>
                  <a:srgbClr val="FFFFFF"/>
                </a:highlight>
                <a:latin typeface="Consolas" panose="020B0609020204030204" pitchFamily="49" charset="0"/>
              </a:rPr>
              <a:t>TargetDeviceFamily</a:t>
            </a:r>
            <a:r>
              <a:rPr lang="en-US" sz="1600" dirty="0">
                <a:solidFill>
                  <a:srgbClr val="0000FF"/>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Name</a:t>
            </a:r>
            <a:r>
              <a:rPr lang="en-US" sz="1600" dirty="0">
                <a:solidFill>
                  <a:srgbClr val="0000FF"/>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a:t>
            </a:r>
            <a:r>
              <a:rPr lang="en-US" sz="1600" dirty="0" err="1">
                <a:solidFill>
                  <a:srgbClr val="0000FF"/>
                </a:solidFill>
                <a:highlight>
                  <a:srgbClr val="FFFFFF"/>
                </a:highlight>
                <a:latin typeface="Consolas" panose="020B0609020204030204" pitchFamily="49" charset="0"/>
              </a:rPr>
              <a:t>Windows.Universal</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 </a:t>
            </a:r>
            <a:r>
              <a:rPr lang="en-US" sz="1600" dirty="0" err="1">
                <a:solidFill>
                  <a:srgbClr val="FF0000"/>
                </a:solidFill>
                <a:highlight>
                  <a:srgbClr val="FFFFFF"/>
                </a:highlight>
                <a:latin typeface="Consolas" panose="020B0609020204030204" pitchFamily="49" charset="0"/>
              </a:rPr>
              <a:t>MinVersion</a:t>
            </a:r>
            <a:r>
              <a:rPr lang="en-US" sz="1600" dirty="0">
                <a:solidFill>
                  <a:srgbClr val="0000FF"/>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10.0.10069.0</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 </a:t>
            </a:r>
            <a:r>
              <a:rPr lang="en-US" sz="1600" dirty="0" err="1">
                <a:solidFill>
                  <a:srgbClr val="FF0000"/>
                </a:solidFill>
                <a:highlight>
                  <a:srgbClr val="FFFFFF"/>
                </a:highlight>
                <a:latin typeface="Consolas" panose="020B0609020204030204" pitchFamily="49" charset="0"/>
              </a:rPr>
              <a:t>MaxVersionTested</a:t>
            </a:r>
            <a:r>
              <a:rPr lang="en-US" sz="1600" dirty="0">
                <a:solidFill>
                  <a:srgbClr val="0000FF"/>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10.0.10166.0</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 /&gt;</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  &lt;/</a:t>
            </a:r>
            <a:r>
              <a:rPr lang="en-US" sz="1600" dirty="0">
                <a:solidFill>
                  <a:srgbClr val="A31515"/>
                </a:solidFill>
                <a:highlight>
                  <a:srgbClr val="FFFFFF"/>
                </a:highlight>
                <a:latin typeface="Consolas" panose="020B0609020204030204" pitchFamily="49" charset="0"/>
              </a:rPr>
              <a:t>Dependencies</a:t>
            </a:r>
            <a:r>
              <a:rPr lang="en-US" sz="1600" dirty="0">
                <a:solidFill>
                  <a:srgbClr val="0000FF"/>
                </a:solidFill>
                <a:highlight>
                  <a:srgbClr val="FFFFFF"/>
                </a:highlight>
                <a:latin typeface="Consolas" panose="020B0609020204030204" pitchFamily="49" charset="0"/>
              </a:rPr>
              <a:t>&gt;</a:t>
            </a:r>
            <a:endParaRPr lang="en-US" sz="1600" dirty="0"/>
          </a:p>
        </p:txBody>
      </p:sp>
    </p:spTree>
    <p:extLst>
      <p:ext uri="{BB962C8B-B14F-4D97-AF65-F5344CB8AC3E}">
        <p14:creationId xmlns:p14="http://schemas.microsoft.com/office/powerpoint/2010/main" val="381731641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Platform extensions</a:t>
            </a:r>
            <a:endParaRPr lang="en-US" dirty="0"/>
          </a:p>
        </p:txBody>
      </p:sp>
      <p:sp>
        <p:nvSpPr>
          <p:cNvPr id="2" name="Text Placeholder 1"/>
          <p:cNvSpPr>
            <a:spLocks noGrp="1"/>
          </p:cNvSpPr>
          <p:nvPr>
            <p:ph type="body" sz="quarter" idx="10"/>
          </p:nvPr>
        </p:nvSpPr>
        <p:spPr/>
        <p:txBody>
          <a:bodyPr>
            <a:normAutofit fontScale="70000" lnSpcReduction="20000"/>
          </a:bodyPr>
          <a:lstStyle/>
          <a:p>
            <a:r>
              <a:rPr lang="en-US" sz="3600" dirty="0"/>
              <a:t>SDKs to add specific platform APIs on top of the Universal Windows Platform</a:t>
            </a:r>
          </a:p>
        </p:txBody>
      </p:sp>
      <p:sp>
        <p:nvSpPr>
          <p:cNvPr id="6" name="Text Placeholder 5">
            <a:extLst>
              <a:ext uri="{FF2B5EF4-FFF2-40B4-BE49-F238E27FC236}">
                <a16:creationId xmlns:a16="http://schemas.microsoft.com/office/drawing/2014/main" id="{D3E80049-7E5A-8449-A7FC-1C489C8D96A2}"/>
              </a:ext>
            </a:extLst>
          </p:cNvPr>
          <p:cNvSpPr>
            <a:spLocks noGrp="1"/>
          </p:cNvSpPr>
          <p:nvPr>
            <p:ph type="body" sz="quarter" idx="11"/>
          </p:nvPr>
        </p:nvSpPr>
        <p:spPr/>
        <p:txBody>
          <a:bodyPr/>
          <a:lstStyle/>
          <a:p>
            <a:endParaRPr lang="en-US"/>
          </a:p>
        </p:txBody>
      </p:sp>
      <p:sp>
        <p:nvSpPr>
          <p:cNvPr id="9" name="Text Placeholder 8">
            <a:extLst>
              <a:ext uri="{FF2B5EF4-FFF2-40B4-BE49-F238E27FC236}">
                <a16:creationId xmlns:a16="http://schemas.microsoft.com/office/drawing/2014/main" id="{F4EBA87D-4DA5-B945-AECF-BD7545CDF9F9}"/>
              </a:ext>
            </a:extLst>
          </p:cNvPr>
          <p:cNvSpPr>
            <a:spLocks noGrp="1"/>
          </p:cNvSpPr>
          <p:nvPr>
            <p:ph type="body" sz="quarter" idx="12"/>
          </p:nvPr>
        </p:nvSpPr>
        <p:spPr/>
        <p:txBody>
          <a:bodyPr/>
          <a:lstStyle/>
          <a:p>
            <a:endParaRPr lang="en-US"/>
          </a:p>
        </p:txBody>
      </p:sp>
      <p:sp>
        <p:nvSpPr>
          <p:cNvPr id="8" name="Footer Placeholder 7"/>
          <p:cNvSpPr>
            <a:spLocks noGrp="1"/>
          </p:cNvSpPr>
          <p:nvPr>
            <p:ph type="ftr" sz="quarter" idx="4294967295"/>
          </p:nvPr>
        </p:nvSpPr>
        <p:spPr/>
        <p:txBody>
          <a:bodyPr/>
          <a:lstStyle/>
          <a:p>
            <a:endParaRPr lang="en-US" dirty="0"/>
          </a:p>
        </p:txBody>
      </p:sp>
      <p:pic>
        <p:nvPicPr>
          <p:cNvPr id="5" name="Picture 4"/>
          <p:cNvPicPr>
            <a:picLocks noChangeAspect="1"/>
          </p:cNvPicPr>
          <p:nvPr/>
        </p:nvPicPr>
        <p:blipFill rotWithShape="1">
          <a:blip r:embed="rId3"/>
          <a:srcRect t="800"/>
          <a:stretch/>
        </p:blipFill>
        <p:spPr>
          <a:xfrm>
            <a:off x="436563" y="3095652"/>
            <a:ext cx="5985864" cy="2873759"/>
          </a:xfrm>
          <a:prstGeom prst="rect">
            <a:avLst/>
          </a:prstGeom>
          <a:ln w="6350" cap="sq">
            <a:solidFill>
              <a:schemeClr val="tx1"/>
            </a:solidFill>
            <a:miter lim="800000"/>
          </a:ln>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585" t="1196" r="1132" b="1567"/>
          <a:stretch/>
        </p:blipFill>
        <p:spPr>
          <a:xfrm>
            <a:off x="1410018" y="3412756"/>
            <a:ext cx="6019800" cy="3489960"/>
          </a:xfrm>
          <a:prstGeom prst="rect">
            <a:avLst/>
          </a:prstGeom>
        </p:spPr>
      </p:pic>
      <p:pic>
        <p:nvPicPr>
          <p:cNvPr id="7" name="Picture 6"/>
          <p:cNvPicPr>
            <a:picLocks noChangeAspect="1"/>
          </p:cNvPicPr>
          <p:nvPr/>
        </p:nvPicPr>
        <p:blipFill rotWithShape="1">
          <a:blip r:embed="rId5"/>
          <a:srcRect l="558" r="3158"/>
          <a:stretch/>
        </p:blipFill>
        <p:spPr>
          <a:xfrm>
            <a:off x="7429818" y="3925749"/>
            <a:ext cx="3813570" cy="2976967"/>
          </a:xfrm>
          <a:prstGeom prst="rect">
            <a:avLst/>
          </a:prstGeom>
        </p:spPr>
      </p:pic>
    </p:spTree>
    <p:extLst>
      <p:ext uri="{BB962C8B-B14F-4D97-AF65-F5344CB8AC3E}">
        <p14:creationId xmlns:p14="http://schemas.microsoft.com/office/powerpoint/2010/main" val="154137197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Creating a UWP application</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6155BB-D1F4-5548-8D9B-5C9E01E9F88B}"/>
              </a:ext>
            </a:extLst>
          </p:cNvPr>
          <p:cNvSpPr>
            <a:spLocks noGrp="1"/>
          </p:cNvSpPr>
          <p:nvPr>
            <p:ph type="title"/>
          </p:nvPr>
        </p:nvSpPr>
        <p:spPr/>
        <p:txBody>
          <a:bodyPr/>
          <a:lstStyle/>
          <a:p>
            <a:r>
              <a:rPr lang="en-US" dirty="0"/>
              <a:t>Process of Creating a UWP application</a:t>
            </a:r>
          </a:p>
        </p:txBody>
      </p:sp>
      <p:sp>
        <p:nvSpPr>
          <p:cNvPr id="4" name="Text Placeholder 3">
            <a:extLst>
              <a:ext uri="{FF2B5EF4-FFF2-40B4-BE49-F238E27FC236}">
                <a16:creationId xmlns:a16="http://schemas.microsoft.com/office/drawing/2014/main" id="{A7F53215-9FD1-D749-88E0-1723B6D90121}"/>
              </a:ext>
            </a:extLst>
          </p:cNvPr>
          <p:cNvSpPr>
            <a:spLocks noGrp="1"/>
          </p:cNvSpPr>
          <p:nvPr>
            <p:ph type="body" sz="quarter" idx="10"/>
          </p:nvPr>
        </p:nvSpPr>
        <p:spPr>
          <a:xfrm>
            <a:off x="465138" y="1919804"/>
            <a:ext cx="11533187" cy="1785104"/>
          </a:xfrm>
        </p:spPr>
        <p:txBody>
          <a:bodyPr/>
          <a:lstStyle/>
          <a:p>
            <a:r>
              <a:rPr lang="en-US" dirty="0"/>
              <a:t>Create the application using Visual Studio</a:t>
            </a:r>
          </a:p>
          <a:p>
            <a:r>
              <a:rPr lang="en-US" dirty="0"/>
              <a:t>Implement the user experience</a:t>
            </a:r>
          </a:p>
          <a:p>
            <a:r>
              <a:rPr lang="en-US" dirty="0"/>
              <a:t>Extend the app to support authentication and token acquisition from Azure AD</a:t>
            </a:r>
          </a:p>
          <a:p>
            <a:r>
              <a:rPr lang="en-US" dirty="0"/>
              <a:t>Integrate the Microsoft Graph .NET SDK SDK</a:t>
            </a:r>
          </a:p>
          <a:p>
            <a:endParaRPr lang="en-US" dirty="0"/>
          </a:p>
        </p:txBody>
      </p:sp>
    </p:spTree>
    <p:extLst>
      <p:ext uri="{BB962C8B-B14F-4D97-AF65-F5344CB8AC3E}">
        <p14:creationId xmlns:p14="http://schemas.microsoft.com/office/powerpoint/2010/main" val="183473216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Create Universal Windows Platform Applications</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213776"/>
          </a:xfrm>
        </p:spPr>
        <p:txBody>
          <a:bodyPr/>
          <a:lstStyle/>
          <a:p>
            <a:r>
              <a:rPr lang="en-US" dirty="0">
                <a:latin typeface="+mj-lt"/>
              </a:rPr>
              <a:t>Create the application using Visual Studio</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213776"/>
          </a:xfrm>
        </p:spPr>
        <p:txBody>
          <a:bodyPr/>
          <a:lstStyle/>
          <a:p>
            <a:r>
              <a:rPr lang="en-US" dirty="0"/>
              <a:t>Implement User Interface</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444609"/>
          </a:xfrm>
        </p:spPr>
        <p:txBody>
          <a:bodyPr/>
          <a:lstStyle/>
          <a:p>
            <a:r>
              <a:rPr lang="en-US" dirty="0"/>
              <a:t>Test application prior to implementing authentication &amp; integrating Microsoft Graph</a:t>
            </a:r>
            <a:endParaRPr lang="en-US" dirty="0">
              <a:solidFill>
                <a:schemeClr val="tx1"/>
              </a:solidFill>
              <a:latin typeface="+mn-lt"/>
            </a:endParaRPr>
          </a:p>
        </p:txBody>
      </p:sp>
      <p:pic>
        <p:nvPicPr>
          <p:cNvPr id="7" name="Picture 6">
            <a:extLst>
              <a:ext uri="{FF2B5EF4-FFF2-40B4-BE49-F238E27FC236}">
                <a16:creationId xmlns:a16="http://schemas.microsoft.com/office/drawing/2014/main" id="{9A6F4612-AA26-A64A-A242-B77932F7BE8D}"/>
              </a:ext>
            </a:extLst>
          </p:cNvPr>
          <p:cNvPicPr>
            <a:picLocks noChangeAspect="1"/>
          </p:cNvPicPr>
          <p:nvPr/>
        </p:nvPicPr>
        <p:blipFill>
          <a:blip r:embed="rId2"/>
          <a:stretch>
            <a:fillRect/>
          </a:stretch>
        </p:blipFill>
        <p:spPr>
          <a:xfrm>
            <a:off x="546536" y="1867106"/>
            <a:ext cx="3520967" cy="2441204"/>
          </a:xfrm>
          <a:prstGeom prst="rect">
            <a:avLst/>
          </a:prstGeom>
        </p:spPr>
      </p:pic>
      <p:pic>
        <p:nvPicPr>
          <p:cNvPr id="9" name="Picture 8">
            <a:extLst>
              <a:ext uri="{FF2B5EF4-FFF2-40B4-BE49-F238E27FC236}">
                <a16:creationId xmlns:a16="http://schemas.microsoft.com/office/drawing/2014/main" id="{923BAEE9-3630-D540-83C2-0942599240A4}"/>
              </a:ext>
            </a:extLst>
          </p:cNvPr>
          <p:cNvPicPr>
            <a:picLocks noChangeAspect="1"/>
          </p:cNvPicPr>
          <p:nvPr/>
        </p:nvPicPr>
        <p:blipFill>
          <a:blip r:embed="rId3"/>
          <a:stretch>
            <a:fillRect/>
          </a:stretch>
        </p:blipFill>
        <p:spPr>
          <a:xfrm>
            <a:off x="4952754" y="1867106"/>
            <a:ext cx="6248892" cy="2428141"/>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Intro to the Microsoft Graph API</a:t>
            </a:r>
          </a:p>
          <a:p>
            <a:pPr>
              <a:spcBef>
                <a:spcPts val="1200"/>
              </a:spcBef>
            </a:pPr>
            <a:r>
              <a:rPr lang="en-US" sz="2000" dirty="0"/>
              <a:t>Getting started</a:t>
            </a:r>
          </a:p>
          <a:p>
            <a:pPr>
              <a:spcBef>
                <a:spcPts val="1200"/>
              </a:spcBef>
            </a:pPr>
            <a:r>
              <a:rPr lang="en-US" sz="2000" dirty="0"/>
              <a:t>UWP overview</a:t>
            </a:r>
          </a:p>
          <a:p>
            <a:pPr>
              <a:spcBef>
                <a:spcPts val="1200"/>
              </a:spcBef>
            </a:pPr>
            <a:r>
              <a:rPr lang="en-US" sz="2000" dirty="0"/>
              <a:t>Creating an UWP application for Azure AD &amp; Microsoft Graph</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Developer vision</a:t>
            </a:r>
          </a:p>
        </p:txBody>
      </p:sp>
      <p:grpSp>
        <p:nvGrpSpPr>
          <p:cNvPr id="2" name="Group 1"/>
          <p:cNvGrpSpPr/>
          <p:nvPr/>
        </p:nvGrpSpPr>
        <p:grpSpPr>
          <a:xfrm>
            <a:off x="248465" y="2096066"/>
            <a:ext cx="5895507" cy="4240093"/>
            <a:chOff x="246063" y="2095501"/>
            <a:chExt cx="5897880" cy="4241799"/>
          </a:xfrm>
        </p:grpSpPr>
        <p:sp>
          <p:nvSpPr>
            <p:cNvPr id="451" name="Rectangle 450"/>
            <p:cNvSpPr/>
            <p:nvPr/>
          </p:nvSpPr>
          <p:spPr bwMode="auto">
            <a:xfrm>
              <a:off x="246063" y="2095501"/>
              <a:ext cx="5897880" cy="4241799"/>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kern="0" dirty="0">
                <a:gradFill>
                  <a:gsLst>
                    <a:gs pos="0">
                      <a:srgbClr val="FFFFFF"/>
                    </a:gs>
                    <a:gs pos="100000">
                      <a:srgbClr val="FFFFFF"/>
                    </a:gs>
                  </a:gsLst>
                  <a:lin ang="5400000" scaled="0"/>
                </a:gradFill>
              </a:endParaRPr>
            </a:p>
          </p:txBody>
        </p:sp>
        <p:grpSp>
          <p:nvGrpSpPr>
            <p:cNvPr id="175" name="Group 174"/>
            <p:cNvGrpSpPr/>
            <p:nvPr/>
          </p:nvGrpSpPr>
          <p:grpSpPr>
            <a:xfrm>
              <a:off x="662415" y="3240087"/>
              <a:ext cx="5262336" cy="2763865"/>
              <a:chOff x="540178" y="2851546"/>
              <a:chExt cx="5262336" cy="2763865"/>
            </a:xfrm>
          </p:grpSpPr>
          <p:sp>
            <p:nvSpPr>
              <p:cNvPr id="176" name="AutoShape 3"/>
              <p:cNvSpPr>
                <a:spLocks noChangeAspect="1" noChangeArrowheads="1" noTextEdit="1"/>
              </p:cNvSpPr>
              <p:nvPr/>
            </p:nvSpPr>
            <p:spPr bwMode="auto">
              <a:xfrm>
                <a:off x="855747" y="3586644"/>
                <a:ext cx="2539411" cy="202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77" name="Rounded Rectangle 176"/>
              <p:cNvSpPr/>
              <p:nvPr/>
            </p:nvSpPr>
            <p:spPr bwMode="auto">
              <a:xfrm rot="5400000">
                <a:off x="4210932" y="4023829"/>
                <a:ext cx="1889570" cy="1293594"/>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Rounded Rectangle 177"/>
              <p:cNvSpPr/>
              <p:nvPr/>
            </p:nvSpPr>
            <p:spPr bwMode="auto">
              <a:xfrm rot="5400000">
                <a:off x="4342251" y="4075857"/>
                <a:ext cx="1626931" cy="1133942"/>
              </a:xfrm>
              <a:prstGeom prst="roundRect">
                <a:avLst>
                  <a:gd name="adj" fmla="val 3643"/>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Oval 178"/>
              <p:cNvSpPr/>
              <p:nvPr/>
            </p:nvSpPr>
            <p:spPr bwMode="auto">
              <a:xfrm rot="5400000">
                <a:off x="5117455" y="5486583"/>
                <a:ext cx="76525" cy="7652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0" name="Rectangle 179"/>
              <p:cNvSpPr/>
              <p:nvPr/>
            </p:nvSpPr>
            <p:spPr>
              <a:xfrm>
                <a:off x="4649298" y="4092508"/>
                <a:ext cx="1025503" cy="1287474"/>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181" name="Rectangle 180"/>
              <p:cNvSpPr/>
              <p:nvPr/>
            </p:nvSpPr>
            <p:spPr>
              <a:xfrm>
                <a:off x="4649298" y="3911598"/>
                <a:ext cx="1025503" cy="199389"/>
              </a:xfrm>
              <a:prstGeom prst="rect">
                <a:avLst/>
              </a:prstGeom>
              <a:noFill/>
              <a:ln w="22225">
                <a:solidFill>
                  <a:srgbClr val="A32B01"/>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cxnSp>
            <p:nvCxnSpPr>
              <p:cNvPr id="182" name="Straight Connector 181"/>
              <p:cNvCxnSpPr/>
              <p:nvPr/>
            </p:nvCxnSpPr>
            <p:spPr>
              <a:xfrm>
                <a:off x="4731651" y="4390496"/>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4731651" y="4494102"/>
                <a:ext cx="462328"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4731651" y="4597709"/>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4731651" y="4701315"/>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4731651" y="4908528"/>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4731651" y="4804922"/>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4731651" y="5012137"/>
                <a:ext cx="873640" cy="0"/>
              </a:xfrm>
              <a:prstGeom prst="line">
                <a:avLst/>
              </a:prstGeom>
              <a:ln w="28575">
                <a:solidFill>
                  <a:srgbClr val="A32B0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9" name="Freeform 12"/>
              <p:cNvSpPr>
                <a:spLocks noEditPoints="1"/>
              </p:cNvSpPr>
              <p:nvPr/>
            </p:nvSpPr>
            <p:spPr bwMode="auto">
              <a:xfrm>
                <a:off x="5297283" y="4189760"/>
                <a:ext cx="333312" cy="325365"/>
              </a:xfrm>
              <a:custGeom>
                <a:avLst/>
                <a:gdLst>
                  <a:gd name="T0" fmla="*/ 731 w 1609"/>
                  <a:gd name="T1" fmla="*/ 843 h 1572"/>
                  <a:gd name="T2" fmla="*/ 1444 w 1609"/>
                  <a:gd name="T3" fmla="*/ 843 h 1572"/>
                  <a:gd name="T4" fmla="*/ 731 w 1609"/>
                  <a:gd name="T5" fmla="*/ 1572 h 1572"/>
                  <a:gd name="T6" fmla="*/ 0 w 1609"/>
                  <a:gd name="T7" fmla="*/ 843 h 1572"/>
                  <a:gd name="T8" fmla="*/ 731 w 1609"/>
                  <a:gd name="T9" fmla="*/ 132 h 1572"/>
                  <a:gd name="T10" fmla="*/ 731 w 1609"/>
                  <a:gd name="T11" fmla="*/ 843 h 1572"/>
                  <a:gd name="T12" fmla="*/ 731 w 1609"/>
                  <a:gd name="T13" fmla="*/ 843 h 1572"/>
                  <a:gd name="T14" fmla="*/ 898 w 1609"/>
                  <a:gd name="T15" fmla="*/ 734 h 1572"/>
                  <a:gd name="T16" fmla="*/ 1609 w 1609"/>
                  <a:gd name="T17" fmla="*/ 734 h 1572"/>
                  <a:gd name="T18" fmla="*/ 898 w 1609"/>
                  <a:gd name="T19" fmla="*/ 0 h 1572"/>
                  <a:gd name="T20" fmla="*/ 898 w 1609"/>
                  <a:gd name="T21" fmla="*/ 734 h 1572"/>
                  <a:gd name="T22" fmla="*/ 898 w 1609"/>
                  <a:gd name="T23" fmla="*/ 734 h 1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09" h="1572">
                    <a:moveTo>
                      <a:pt x="731" y="843"/>
                    </a:moveTo>
                    <a:cubicBezTo>
                      <a:pt x="1444" y="843"/>
                      <a:pt x="1444" y="843"/>
                      <a:pt x="1444" y="843"/>
                    </a:cubicBezTo>
                    <a:cubicBezTo>
                      <a:pt x="1444" y="1244"/>
                      <a:pt x="1115" y="1572"/>
                      <a:pt x="731" y="1572"/>
                    </a:cubicBezTo>
                    <a:cubicBezTo>
                      <a:pt x="329" y="1572"/>
                      <a:pt x="0" y="1244"/>
                      <a:pt x="0" y="843"/>
                    </a:cubicBezTo>
                    <a:cubicBezTo>
                      <a:pt x="0" y="460"/>
                      <a:pt x="329" y="132"/>
                      <a:pt x="731" y="132"/>
                    </a:cubicBezTo>
                    <a:cubicBezTo>
                      <a:pt x="731" y="843"/>
                      <a:pt x="731" y="843"/>
                      <a:pt x="731" y="843"/>
                    </a:cubicBezTo>
                    <a:cubicBezTo>
                      <a:pt x="731" y="843"/>
                      <a:pt x="731" y="843"/>
                      <a:pt x="731" y="843"/>
                    </a:cubicBezTo>
                    <a:close/>
                    <a:moveTo>
                      <a:pt x="898" y="734"/>
                    </a:moveTo>
                    <a:cubicBezTo>
                      <a:pt x="1609" y="734"/>
                      <a:pt x="1609" y="734"/>
                      <a:pt x="1609" y="734"/>
                    </a:cubicBezTo>
                    <a:cubicBezTo>
                      <a:pt x="1609" y="331"/>
                      <a:pt x="1281" y="0"/>
                      <a:pt x="898" y="0"/>
                    </a:cubicBezTo>
                    <a:cubicBezTo>
                      <a:pt x="898" y="734"/>
                      <a:pt x="898" y="734"/>
                      <a:pt x="898" y="734"/>
                    </a:cubicBezTo>
                    <a:cubicBezTo>
                      <a:pt x="898" y="734"/>
                      <a:pt x="898" y="734"/>
                      <a:pt x="898" y="734"/>
                    </a:cubicBezTo>
                    <a:close/>
                  </a:path>
                </a:pathLst>
              </a:custGeom>
              <a:solidFill>
                <a:srgbClr val="A32B0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0" name="Freeform 5"/>
              <p:cNvSpPr>
                <a:spLocks/>
              </p:cNvSpPr>
              <p:nvPr/>
            </p:nvSpPr>
            <p:spPr bwMode="auto">
              <a:xfrm>
                <a:off x="1787391" y="5363155"/>
                <a:ext cx="1714098" cy="195853"/>
              </a:xfrm>
              <a:custGeom>
                <a:avLst/>
                <a:gdLst>
                  <a:gd name="T0" fmla="*/ 999 w 1094"/>
                  <a:gd name="T1" fmla="*/ 0 h 125"/>
                  <a:gd name="T2" fmla="*/ 76 w 1094"/>
                  <a:gd name="T3" fmla="*/ 0 h 125"/>
                  <a:gd name="T4" fmla="*/ 0 w 1094"/>
                  <a:gd name="T5" fmla="*/ 125 h 125"/>
                  <a:gd name="T6" fmla="*/ 1094 w 1094"/>
                  <a:gd name="T7" fmla="*/ 125 h 125"/>
                  <a:gd name="T8" fmla="*/ 999 w 1094"/>
                  <a:gd name="T9" fmla="*/ 0 h 125"/>
                </a:gdLst>
                <a:ahLst/>
                <a:cxnLst>
                  <a:cxn ang="0">
                    <a:pos x="T0" y="T1"/>
                  </a:cxn>
                  <a:cxn ang="0">
                    <a:pos x="T2" y="T3"/>
                  </a:cxn>
                  <a:cxn ang="0">
                    <a:pos x="T4" y="T5"/>
                  </a:cxn>
                  <a:cxn ang="0">
                    <a:pos x="T6" y="T7"/>
                  </a:cxn>
                  <a:cxn ang="0">
                    <a:pos x="T8" y="T9"/>
                  </a:cxn>
                </a:cxnLst>
                <a:rect l="0" t="0" r="r" b="b"/>
                <a:pathLst>
                  <a:path w="1094" h="125">
                    <a:moveTo>
                      <a:pt x="999" y="0"/>
                    </a:moveTo>
                    <a:lnTo>
                      <a:pt x="76" y="0"/>
                    </a:lnTo>
                    <a:lnTo>
                      <a:pt x="0" y="125"/>
                    </a:lnTo>
                    <a:lnTo>
                      <a:pt x="1094" y="125"/>
                    </a:lnTo>
                    <a:lnTo>
                      <a:pt x="999"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1" name="Rectangle 6"/>
              <p:cNvSpPr>
                <a:spLocks noChangeArrowheads="1"/>
              </p:cNvSpPr>
              <p:nvPr/>
            </p:nvSpPr>
            <p:spPr bwMode="auto">
              <a:xfrm>
                <a:off x="1787391" y="5559005"/>
                <a:ext cx="1714098" cy="56406"/>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2" name="Freeform 7"/>
              <p:cNvSpPr>
                <a:spLocks/>
              </p:cNvSpPr>
              <p:nvPr/>
            </p:nvSpPr>
            <p:spPr bwMode="auto">
              <a:xfrm>
                <a:off x="919374" y="2851546"/>
                <a:ext cx="3462665" cy="2065065"/>
              </a:xfrm>
              <a:custGeom>
                <a:avLst/>
                <a:gdLst>
                  <a:gd name="T0" fmla="*/ 1042 w 1042"/>
                  <a:gd name="T1" fmla="*/ 587 h 621"/>
                  <a:gd name="T2" fmla="*/ 1008 w 1042"/>
                  <a:gd name="T3" fmla="*/ 621 h 621"/>
                  <a:gd name="T4" fmla="*/ 34 w 1042"/>
                  <a:gd name="T5" fmla="*/ 621 h 621"/>
                  <a:gd name="T6" fmla="*/ 0 w 1042"/>
                  <a:gd name="T7" fmla="*/ 587 h 621"/>
                  <a:gd name="T8" fmla="*/ 0 w 1042"/>
                  <a:gd name="T9" fmla="*/ 34 h 621"/>
                  <a:gd name="T10" fmla="*/ 34 w 1042"/>
                  <a:gd name="T11" fmla="*/ 0 h 621"/>
                  <a:gd name="T12" fmla="*/ 1008 w 1042"/>
                  <a:gd name="T13" fmla="*/ 0 h 621"/>
                  <a:gd name="T14" fmla="*/ 1042 w 1042"/>
                  <a:gd name="T15" fmla="*/ 34 h 621"/>
                  <a:gd name="T16" fmla="*/ 1042 w 1042"/>
                  <a:gd name="T17" fmla="*/ 587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2" h="621">
                    <a:moveTo>
                      <a:pt x="1042" y="587"/>
                    </a:moveTo>
                    <a:cubicBezTo>
                      <a:pt x="1042" y="606"/>
                      <a:pt x="1027" y="621"/>
                      <a:pt x="1008" y="621"/>
                    </a:cubicBezTo>
                    <a:cubicBezTo>
                      <a:pt x="34" y="621"/>
                      <a:pt x="34" y="621"/>
                      <a:pt x="34" y="621"/>
                    </a:cubicBezTo>
                    <a:cubicBezTo>
                      <a:pt x="15" y="621"/>
                      <a:pt x="0" y="606"/>
                      <a:pt x="0" y="587"/>
                    </a:cubicBezTo>
                    <a:cubicBezTo>
                      <a:pt x="0" y="34"/>
                      <a:pt x="0" y="34"/>
                      <a:pt x="0" y="34"/>
                    </a:cubicBezTo>
                    <a:cubicBezTo>
                      <a:pt x="0" y="15"/>
                      <a:pt x="15" y="0"/>
                      <a:pt x="34" y="0"/>
                    </a:cubicBezTo>
                    <a:cubicBezTo>
                      <a:pt x="1008" y="0"/>
                      <a:pt x="1008" y="0"/>
                      <a:pt x="1008" y="0"/>
                    </a:cubicBezTo>
                    <a:cubicBezTo>
                      <a:pt x="1027" y="0"/>
                      <a:pt x="1042" y="15"/>
                      <a:pt x="1042" y="34"/>
                    </a:cubicBezTo>
                    <a:lnTo>
                      <a:pt x="1042" y="587"/>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3" name="Freeform 8"/>
              <p:cNvSpPr>
                <a:spLocks/>
              </p:cNvSpPr>
              <p:nvPr/>
            </p:nvSpPr>
            <p:spPr bwMode="auto">
              <a:xfrm>
                <a:off x="2415685" y="4910344"/>
                <a:ext cx="444976" cy="542119"/>
              </a:xfrm>
              <a:custGeom>
                <a:avLst/>
                <a:gdLst>
                  <a:gd name="T0" fmla="*/ 94 w 134"/>
                  <a:gd name="T1" fmla="*/ 0 h 163"/>
                  <a:gd name="T2" fmla="*/ 99 w 134"/>
                  <a:gd name="T3" fmla="*/ 17 h 163"/>
                  <a:gd name="T4" fmla="*/ 67 w 134"/>
                  <a:gd name="T5" fmla="*/ 49 h 163"/>
                  <a:gd name="T6" fmla="*/ 35 w 134"/>
                  <a:gd name="T7" fmla="*/ 17 h 163"/>
                  <a:gd name="T8" fmla="*/ 40 w 134"/>
                  <a:gd name="T9" fmla="*/ 0 h 163"/>
                  <a:gd name="T10" fmla="*/ 0 w 134"/>
                  <a:gd name="T11" fmla="*/ 0 h 163"/>
                  <a:gd name="T12" fmla="*/ 0 w 134"/>
                  <a:gd name="T13" fmla="*/ 163 h 163"/>
                  <a:gd name="T14" fmla="*/ 134 w 134"/>
                  <a:gd name="T15" fmla="*/ 163 h 163"/>
                  <a:gd name="T16" fmla="*/ 134 w 134"/>
                  <a:gd name="T17" fmla="*/ 0 h 163"/>
                  <a:gd name="T18" fmla="*/ 94 w 134"/>
                  <a:gd name="T19"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63">
                    <a:moveTo>
                      <a:pt x="94" y="0"/>
                    </a:moveTo>
                    <a:cubicBezTo>
                      <a:pt x="97" y="5"/>
                      <a:pt x="99" y="11"/>
                      <a:pt x="99" y="17"/>
                    </a:cubicBezTo>
                    <a:cubicBezTo>
                      <a:pt x="99" y="35"/>
                      <a:pt x="84" y="49"/>
                      <a:pt x="67" y="49"/>
                    </a:cubicBezTo>
                    <a:cubicBezTo>
                      <a:pt x="49" y="49"/>
                      <a:pt x="35" y="35"/>
                      <a:pt x="35" y="17"/>
                    </a:cubicBezTo>
                    <a:cubicBezTo>
                      <a:pt x="35" y="11"/>
                      <a:pt x="37" y="5"/>
                      <a:pt x="40" y="0"/>
                    </a:cubicBezTo>
                    <a:cubicBezTo>
                      <a:pt x="0" y="0"/>
                      <a:pt x="0" y="0"/>
                      <a:pt x="0" y="0"/>
                    </a:cubicBezTo>
                    <a:cubicBezTo>
                      <a:pt x="0" y="163"/>
                      <a:pt x="0" y="163"/>
                      <a:pt x="0" y="163"/>
                    </a:cubicBezTo>
                    <a:cubicBezTo>
                      <a:pt x="134" y="163"/>
                      <a:pt x="134" y="163"/>
                      <a:pt x="134" y="163"/>
                    </a:cubicBezTo>
                    <a:cubicBezTo>
                      <a:pt x="134" y="0"/>
                      <a:pt x="134" y="0"/>
                      <a:pt x="134" y="0"/>
                    </a:cubicBezTo>
                    <a:lnTo>
                      <a:pt x="94"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4" name="Freeform 9"/>
              <p:cNvSpPr>
                <a:spLocks/>
              </p:cNvSpPr>
              <p:nvPr/>
            </p:nvSpPr>
            <p:spPr bwMode="auto">
              <a:xfrm>
                <a:off x="1016516" y="2945555"/>
                <a:ext cx="3255845" cy="1798705"/>
              </a:xfrm>
              <a:custGeom>
                <a:avLst/>
                <a:gdLst>
                  <a:gd name="T0" fmla="*/ 980 w 980"/>
                  <a:gd name="T1" fmla="*/ 527 h 541"/>
                  <a:gd name="T2" fmla="*/ 966 w 980"/>
                  <a:gd name="T3" fmla="*/ 541 h 541"/>
                  <a:gd name="T4" fmla="*/ 14 w 980"/>
                  <a:gd name="T5" fmla="*/ 541 h 541"/>
                  <a:gd name="T6" fmla="*/ 0 w 980"/>
                  <a:gd name="T7" fmla="*/ 527 h 541"/>
                  <a:gd name="T8" fmla="*/ 0 w 980"/>
                  <a:gd name="T9" fmla="*/ 14 h 541"/>
                  <a:gd name="T10" fmla="*/ 14 w 980"/>
                  <a:gd name="T11" fmla="*/ 0 h 541"/>
                  <a:gd name="T12" fmla="*/ 966 w 980"/>
                  <a:gd name="T13" fmla="*/ 0 h 541"/>
                  <a:gd name="T14" fmla="*/ 980 w 980"/>
                  <a:gd name="T15" fmla="*/ 14 h 541"/>
                  <a:gd name="T16" fmla="*/ 980 w 980"/>
                  <a:gd name="T17" fmla="*/ 52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0" h="541">
                    <a:moveTo>
                      <a:pt x="980" y="527"/>
                    </a:moveTo>
                    <a:cubicBezTo>
                      <a:pt x="980" y="535"/>
                      <a:pt x="974" y="541"/>
                      <a:pt x="966" y="541"/>
                    </a:cubicBezTo>
                    <a:cubicBezTo>
                      <a:pt x="14" y="541"/>
                      <a:pt x="14" y="541"/>
                      <a:pt x="14" y="541"/>
                    </a:cubicBezTo>
                    <a:cubicBezTo>
                      <a:pt x="6" y="541"/>
                      <a:pt x="0" y="535"/>
                      <a:pt x="0" y="527"/>
                    </a:cubicBezTo>
                    <a:cubicBezTo>
                      <a:pt x="0" y="14"/>
                      <a:pt x="0" y="14"/>
                      <a:pt x="0" y="14"/>
                    </a:cubicBezTo>
                    <a:cubicBezTo>
                      <a:pt x="0" y="6"/>
                      <a:pt x="6" y="0"/>
                      <a:pt x="14" y="0"/>
                    </a:cubicBezTo>
                    <a:cubicBezTo>
                      <a:pt x="966" y="0"/>
                      <a:pt x="966" y="0"/>
                      <a:pt x="966" y="0"/>
                    </a:cubicBezTo>
                    <a:cubicBezTo>
                      <a:pt x="974" y="0"/>
                      <a:pt x="980" y="6"/>
                      <a:pt x="980" y="14"/>
                    </a:cubicBezTo>
                    <a:lnTo>
                      <a:pt x="980" y="527"/>
                    </a:lnTo>
                    <a:close/>
                  </a:path>
                </a:pathLst>
              </a:custGeom>
              <a:solidFill>
                <a:srgbClr val="E8E8E8"/>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5" name="Rectangle 14"/>
              <p:cNvSpPr>
                <a:spLocks noChangeArrowheads="1"/>
              </p:cNvSpPr>
              <p:nvPr/>
            </p:nvSpPr>
            <p:spPr bwMode="auto">
              <a:xfrm>
                <a:off x="1108374" y="3051647"/>
                <a:ext cx="3064658" cy="1586528"/>
              </a:xfrm>
              <a:prstGeom prst="rect">
                <a:avLst/>
              </a:prstGeom>
              <a:solidFill>
                <a:srgbClr val="217346"/>
              </a:solidFill>
              <a:ln>
                <a:noFill/>
              </a:ln>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196" name="Freeform 5"/>
              <p:cNvSpPr>
                <a:spLocks noChangeAspect="1" noEditPoints="1"/>
              </p:cNvSpPr>
              <p:nvPr/>
            </p:nvSpPr>
            <p:spPr bwMode="black">
              <a:xfrm>
                <a:off x="1267533" y="3182438"/>
                <a:ext cx="1321583" cy="1325610"/>
              </a:xfrm>
              <a:custGeom>
                <a:avLst/>
                <a:gdLst>
                  <a:gd name="T0" fmla="*/ 367 w 414"/>
                  <a:gd name="T1" fmla="*/ 274 h 415"/>
                  <a:gd name="T2" fmla="*/ 301 w 414"/>
                  <a:gd name="T3" fmla="*/ 189 h 415"/>
                  <a:gd name="T4" fmla="*/ 367 w 414"/>
                  <a:gd name="T5" fmla="*/ 189 h 415"/>
                  <a:gd name="T6" fmla="*/ 301 w 414"/>
                  <a:gd name="T7" fmla="*/ 326 h 415"/>
                  <a:gd name="T8" fmla="*/ 301 w 414"/>
                  <a:gd name="T9" fmla="*/ 293 h 415"/>
                  <a:gd name="T10" fmla="*/ 367 w 414"/>
                  <a:gd name="T11" fmla="*/ 170 h 415"/>
                  <a:gd name="T12" fmla="*/ 301 w 414"/>
                  <a:gd name="T13" fmla="*/ 85 h 415"/>
                  <a:gd name="T14" fmla="*/ 367 w 414"/>
                  <a:gd name="T15" fmla="*/ 85 h 415"/>
                  <a:gd name="T16" fmla="*/ 367 w 414"/>
                  <a:gd name="T17" fmla="*/ 326 h 415"/>
                  <a:gd name="T18" fmla="*/ 301 w 414"/>
                  <a:gd name="T19" fmla="*/ 326 h 415"/>
                  <a:gd name="T20" fmla="*/ 367 w 414"/>
                  <a:gd name="T21" fmla="*/ 241 h 415"/>
                  <a:gd name="T22" fmla="*/ 301 w 414"/>
                  <a:gd name="T23" fmla="*/ 222 h 415"/>
                  <a:gd name="T24" fmla="*/ 301 w 414"/>
                  <a:gd name="T25" fmla="*/ 189 h 415"/>
                  <a:gd name="T26" fmla="*/ 367 w 414"/>
                  <a:gd name="T27" fmla="*/ 170 h 415"/>
                  <a:gd name="T28" fmla="*/ 301 w 414"/>
                  <a:gd name="T29" fmla="*/ 170 h 415"/>
                  <a:gd name="T30" fmla="*/ 367 w 414"/>
                  <a:gd name="T31" fmla="*/ 118 h 415"/>
                  <a:gd name="T32" fmla="*/ 400 w 414"/>
                  <a:gd name="T33" fmla="*/ 42 h 415"/>
                  <a:gd name="T34" fmla="*/ 0 w 414"/>
                  <a:gd name="T35" fmla="*/ 42 h 415"/>
                  <a:gd name="T36" fmla="*/ 245 w 414"/>
                  <a:gd name="T37" fmla="*/ 368 h 415"/>
                  <a:gd name="T38" fmla="*/ 414 w 414"/>
                  <a:gd name="T39" fmla="*/ 56 h 415"/>
                  <a:gd name="T40" fmla="*/ 118 w 414"/>
                  <a:gd name="T41" fmla="*/ 232 h 415"/>
                  <a:gd name="T42" fmla="*/ 117 w 414"/>
                  <a:gd name="T43" fmla="*/ 225 h 415"/>
                  <a:gd name="T44" fmla="*/ 114 w 414"/>
                  <a:gd name="T45" fmla="*/ 224 h 415"/>
                  <a:gd name="T46" fmla="*/ 112 w 414"/>
                  <a:gd name="T47" fmla="*/ 232 h 415"/>
                  <a:gd name="T48" fmla="*/ 98 w 414"/>
                  <a:gd name="T49" fmla="*/ 206 h 415"/>
                  <a:gd name="T50" fmla="*/ 113 w 414"/>
                  <a:gd name="T51" fmla="*/ 176 h 415"/>
                  <a:gd name="T52" fmla="*/ 116 w 414"/>
                  <a:gd name="T53" fmla="*/ 185 h 415"/>
                  <a:gd name="T54" fmla="*/ 118 w 414"/>
                  <a:gd name="T55" fmla="*/ 186 h 415"/>
                  <a:gd name="T56" fmla="*/ 120 w 414"/>
                  <a:gd name="T57" fmla="*/ 176 h 415"/>
                  <a:gd name="T58" fmla="*/ 134 w 414"/>
                  <a:gd name="T59" fmla="*/ 205 h 415"/>
                  <a:gd name="T60" fmla="*/ 400 w 414"/>
                  <a:gd name="T61" fmla="*/ 354 h 415"/>
                  <a:gd name="T62" fmla="*/ 282 w 414"/>
                  <a:gd name="T63" fmla="*/ 326 h 415"/>
                  <a:gd name="T64" fmla="*/ 245 w 414"/>
                  <a:gd name="T65" fmla="*/ 274 h 415"/>
                  <a:gd name="T66" fmla="*/ 245 w 414"/>
                  <a:gd name="T67" fmla="*/ 241 h 415"/>
                  <a:gd name="T68" fmla="*/ 282 w 414"/>
                  <a:gd name="T69" fmla="*/ 189 h 415"/>
                  <a:gd name="T70" fmla="*/ 282 w 414"/>
                  <a:gd name="T71" fmla="*/ 170 h 415"/>
                  <a:gd name="T72" fmla="*/ 245 w 414"/>
                  <a:gd name="T73" fmla="*/ 118 h 415"/>
                  <a:gd name="T74" fmla="*/ 245 w 414"/>
                  <a:gd name="T75" fmla="*/ 85 h 415"/>
                  <a:gd name="T76" fmla="*/ 400 w 414"/>
                  <a:gd name="T77" fmla="*/ 354 h 415"/>
                  <a:gd name="T78" fmla="*/ 301 w 414"/>
                  <a:gd name="T79" fmla="*/ 326 h 415"/>
                  <a:gd name="T80" fmla="*/ 367 w 414"/>
                  <a:gd name="T81" fmla="*/ 241 h 415"/>
                  <a:gd name="T82" fmla="*/ 367 w 414"/>
                  <a:gd name="T83" fmla="*/ 274 h 415"/>
                  <a:gd name="T84" fmla="*/ 301 w 414"/>
                  <a:gd name="T85" fmla="*/ 189 h 415"/>
                  <a:gd name="T86" fmla="*/ 367 w 414"/>
                  <a:gd name="T87" fmla="*/ 189 h 415"/>
                  <a:gd name="T88" fmla="*/ 301 w 414"/>
                  <a:gd name="T89" fmla="*/ 170 h 415"/>
                  <a:gd name="T90" fmla="*/ 367 w 414"/>
                  <a:gd name="T91" fmla="*/ 85 h 415"/>
                  <a:gd name="T92" fmla="*/ 367 w 414"/>
                  <a:gd name="T93" fmla="*/ 118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14" h="415">
                    <a:moveTo>
                      <a:pt x="301" y="241"/>
                    </a:moveTo>
                    <a:cubicBezTo>
                      <a:pt x="301" y="274"/>
                      <a:pt x="301" y="274"/>
                      <a:pt x="301" y="274"/>
                    </a:cubicBezTo>
                    <a:cubicBezTo>
                      <a:pt x="367" y="274"/>
                      <a:pt x="367" y="274"/>
                      <a:pt x="367" y="274"/>
                    </a:cubicBezTo>
                    <a:cubicBezTo>
                      <a:pt x="367" y="241"/>
                      <a:pt x="367" y="241"/>
                      <a:pt x="367" y="241"/>
                    </a:cubicBezTo>
                    <a:lnTo>
                      <a:pt x="301" y="241"/>
                    </a:lnTo>
                    <a:close/>
                    <a:moveTo>
                      <a:pt x="301" y="189"/>
                    </a:moveTo>
                    <a:cubicBezTo>
                      <a:pt x="301" y="222"/>
                      <a:pt x="301" y="222"/>
                      <a:pt x="301" y="222"/>
                    </a:cubicBezTo>
                    <a:cubicBezTo>
                      <a:pt x="367" y="222"/>
                      <a:pt x="367" y="222"/>
                      <a:pt x="367" y="222"/>
                    </a:cubicBezTo>
                    <a:cubicBezTo>
                      <a:pt x="367" y="189"/>
                      <a:pt x="367" y="189"/>
                      <a:pt x="367" y="189"/>
                    </a:cubicBezTo>
                    <a:lnTo>
                      <a:pt x="301" y="189"/>
                    </a:lnTo>
                    <a:close/>
                    <a:moveTo>
                      <a:pt x="301" y="293"/>
                    </a:moveTo>
                    <a:cubicBezTo>
                      <a:pt x="301" y="326"/>
                      <a:pt x="301" y="326"/>
                      <a:pt x="301" y="326"/>
                    </a:cubicBezTo>
                    <a:cubicBezTo>
                      <a:pt x="367" y="326"/>
                      <a:pt x="367" y="326"/>
                      <a:pt x="367" y="326"/>
                    </a:cubicBezTo>
                    <a:cubicBezTo>
                      <a:pt x="367" y="293"/>
                      <a:pt x="367" y="293"/>
                      <a:pt x="367" y="293"/>
                    </a:cubicBezTo>
                    <a:lnTo>
                      <a:pt x="301" y="293"/>
                    </a:lnTo>
                    <a:close/>
                    <a:moveTo>
                      <a:pt x="301" y="137"/>
                    </a:moveTo>
                    <a:cubicBezTo>
                      <a:pt x="301" y="170"/>
                      <a:pt x="301" y="170"/>
                      <a:pt x="301" y="170"/>
                    </a:cubicBezTo>
                    <a:cubicBezTo>
                      <a:pt x="367" y="170"/>
                      <a:pt x="367" y="170"/>
                      <a:pt x="367" y="170"/>
                    </a:cubicBezTo>
                    <a:cubicBezTo>
                      <a:pt x="367" y="137"/>
                      <a:pt x="367" y="137"/>
                      <a:pt x="367" y="137"/>
                    </a:cubicBezTo>
                    <a:lnTo>
                      <a:pt x="301" y="137"/>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301" y="326"/>
                    </a:moveTo>
                    <a:cubicBezTo>
                      <a:pt x="367" y="326"/>
                      <a:pt x="367" y="326"/>
                      <a:pt x="367" y="326"/>
                    </a:cubicBezTo>
                    <a:cubicBezTo>
                      <a:pt x="367" y="293"/>
                      <a:pt x="367" y="293"/>
                      <a:pt x="367" y="293"/>
                    </a:cubicBezTo>
                    <a:cubicBezTo>
                      <a:pt x="301" y="293"/>
                      <a:pt x="301" y="293"/>
                      <a:pt x="301" y="293"/>
                    </a:cubicBezTo>
                    <a:lnTo>
                      <a:pt x="301" y="326"/>
                    </a:lnTo>
                    <a:close/>
                    <a:moveTo>
                      <a:pt x="301" y="274"/>
                    </a:moveTo>
                    <a:cubicBezTo>
                      <a:pt x="367" y="274"/>
                      <a:pt x="367" y="274"/>
                      <a:pt x="367" y="274"/>
                    </a:cubicBezTo>
                    <a:cubicBezTo>
                      <a:pt x="367" y="241"/>
                      <a:pt x="367" y="241"/>
                      <a:pt x="367" y="241"/>
                    </a:cubicBezTo>
                    <a:cubicBezTo>
                      <a:pt x="301" y="241"/>
                      <a:pt x="301" y="241"/>
                      <a:pt x="301" y="241"/>
                    </a:cubicBezTo>
                    <a:lnTo>
                      <a:pt x="301" y="274"/>
                    </a:lnTo>
                    <a:close/>
                    <a:moveTo>
                      <a:pt x="301" y="222"/>
                    </a:moveTo>
                    <a:cubicBezTo>
                      <a:pt x="367" y="222"/>
                      <a:pt x="367" y="222"/>
                      <a:pt x="367" y="222"/>
                    </a:cubicBezTo>
                    <a:cubicBezTo>
                      <a:pt x="367" y="189"/>
                      <a:pt x="367" y="189"/>
                      <a:pt x="367" y="189"/>
                    </a:cubicBezTo>
                    <a:cubicBezTo>
                      <a:pt x="301" y="189"/>
                      <a:pt x="301" y="189"/>
                      <a:pt x="301" y="189"/>
                    </a:cubicBezTo>
                    <a:lnTo>
                      <a:pt x="301" y="222"/>
                    </a:lnTo>
                    <a:close/>
                    <a:moveTo>
                      <a:pt x="301" y="170"/>
                    </a:moveTo>
                    <a:cubicBezTo>
                      <a:pt x="367" y="170"/>
                      <a:pt x="367" y="170"/>
                      <a:pt x="367" y="170"/>
                    </a:cubicBezTo>
                    <a:cubicBezTo>
                      <a:pt x="367" y="137"/>
                      <a:pt x="367" y="137"/>
                      <a:pt x="367" y="137"/>
                    </a:cubicBezTo>
                    <a:cubicBezTo>
                      <a:pt x="301" y="137"/>
                      <a:pt x="301" y="137"/>
                      <a:pt x="301" y="137"/>
                    </a:cubicBezTo>
                    <a:lnTo>
                      <a:pt x="301" y="170"/>
                    </a:lnTo>
                    <a:close/>
                    <a:moveTo>
                      <a:pt x="301" y="85"/>
                    </a:moveTo>
                    <a:cubicBezTo>
                      <a:pt x="301" y="118"/>
                      <a:pt x="301" y="118"/>
                      <a:pt x="301" y="118"/>
                    </a:cubicBezTo>
                    <a:cubicBezTo>
                      <a:pt x="367" y="118"/>
                      <a:pt x="367" y="118"/>
                      <a:pt x="367" y="118"/>
                    </a:cubicBezTo>
                    <a:cubicBezTo>
                      <a:pt x="367" y="85"/>
                      <a:pt x="367" y="85"/>
                      <a:pt x="367" y="85"/>
                    </a:cubicBezTo>
                    <a:lnTo>
                      <a:pt x="301" y="85"/>
                    </a:lnTo>
                    <a:close/>
                    <a:moveTo>
                      <a:pt x="400" y="42"/>
                    </a:moveTo>
                    <a:cubicBezTo>
                      <a:pt x="245" y="42"/>
                      <a:pt x="245" y="42"/>
                      <a:pt x="245" y="42"/>
                    </a:cubicBezTo>
                    <a:cubicBezTo>
                      <a:pt x="245" y="0"/>
                      <a:pt x="245" y="0"/>
                      <a:pt x="245" y="0"/>
                    </a:cubicBezTo>
                    <a:cubicBezTo>
                      <a:pt x="0" y="42"/>
                      <a:pt x="0" y="42"/>
                      <a:pt x="0" y="42"/>
                    </a:cubicBezTo>
                    <a:cubicBezTo>
                      <a:pt x="0" y="373"/>
                      <a:pt x="0" y="373"/>
                      <a:pt x="0" y="373"/>
                    </a:cubicBezTo>
                    <a:cubicBezTo>
                      <a:pt x="245" y="415"/>
                      <a:pt x="245" y="415"/>
                      <a:pt x="245" y="415"/>
                    </a:cubicBezTo>
                    <a:cubicBezTo>
                      <a:pt x="245" y="368"/>
                      <a:pt x="245" y="368"/>
                      <a:pt x="245" y="368"/>
                    </a:cubicBezTo>
                    <a:cubicBezTo>
                      <a:pt x="401" y="368"/>
                      <a:pt x="401" y="368"/>
                      <a:pt x="401" y="368"/>
                    </a:cubicBezTo>
                    <a:cubicBezTo>
                      <a:pt x="410" y="368"/>
                      <a:pt x="414" y="362"/>
                      <a:pt x="414" y="354"/>
                    </a:cubicBezTo>
                    <a:cubicBezTo>
                      <a:pt x="414" y="56"/>
                      <a:pt x="414" y="56"/>
                      <a:pt x="414" y="56"/>
                    </a:cubicBezTo>
                    <a:cubicBezTo>
                      <a:pt x="414" y="49"/>
                      <a:pt x="408" y="42"/>
                      <a:pt x="400" y="42"/>
                    </a:cubicBezTo>
                    <a:close/>
                    <a:moveTo>
                      <a:pt x="139" y="282"/>
                    </a:moveTo>
                    <a:cubicBezTo>
                      <a:pt x="118" y="232"/>
                      <a:pt x="118" y="232"/>
                      <a:pt x="118" y="232"/>
                    </a:cubicBezTo>
                    <a:cubicBezTo>
                      <a:pt x="118" y="231"/>
                      <a:pt x="118" y="231"/>
                      <a:pt x="118" y="230"/>
                    </a:cubicBezTo>
                    <a:cubicBezTo>
                      <a:pt x="117" y="230"/>
                      <a:pt x="117" y="229"/>
                      <a:pt x="117" y="229"/>
                    </a:cubicBezTo>
                    <a:cubicBezTo>
                      <a:pt x="117" y="228"/>
                      <a:pt x="117" y="226"/>
                      <a:pt x="117" y="225"/>
                    </a:cubicBezTo>
                    <a:cubicBezTo>
                      <a:pt x="116" y="224"/>
                      <a:pt x="116" y="223"/>
                      <a:pt x="116" y="222"/>
                    </a:cubicBezTo>
                    <a:cubicBezTo>
                      <a:pt x="116" y="222"/>
                      <a:pt x="116" y="222"/>
                      <a:pt x="116" y="222"/>
                    </a:cubicBezTo>
                    <a:cubicBezTo>
                      <a:pt x="116" y="223"/>
                      <a:pt x="114" y="223"/>
                      <a:pt x="114" y="224"/>
                    </a:cubicBezTo>
                    <a:cubicBezTo>
                      <a:pt x="114" y="224"/>
                      <a:pt x="114" y="225"/>
                      <a:pt x="114" y="226"/>
                    </a:cubicBezTo>
                    <a:cubicBezTo>
                      <a:pt x="114" y="228"/>
                      <a:pt x="113" y="228"/>
                      <a:pt x="113" y="229"/>
                    </a:cubicBezTo>
                    <a:cubicBezTo>
                      <a:pt x="113" y="230"/>
                      <a:pt x="113" y="231"/>
                      <a:pt x="112" y="232"/>
                    </a:cubicBezTo>
                    <a:cubicBezTo>
                      <a:pt x="92" y="280"/>
                      <a:pt x="92" y="280"/>
                      <a:pt x="92" y="280"/>
                    </a:cubicBezTo>
                    <a:cubicBezTo>
                      <a:pt x="61" y="277"/>
                      <a:pt x="61" y="277"/>
                      <a:pt x="61" y="277"/>
                    </a:cubicBezTo>
                    <a:cubicBezTo>
                      <a:pt x="98" y="206"/>
                      <a:pt x="98" y="206"/>
                      <a:pt x="98" y="206"/>
                    </a:cubicBezTo>
                    <a:cubicBezTo>
                      <a:pt x="65" y="134"/>
                      <a:pt x="65" y="134"/>
                      <a:pt x="65" y="134"/>
                    </a:cubicBezTo>
                    <a:cubicBezTo>
                      <a:pt x="95" y="132"/>
                      <a:pt x="95" y="132"/>
                      <a:pt x="95" y="132"/>
                    </a:cubicBezTo>
                    <a:cubicBezTo>
                      <a:pt x="113" y="176"/>
                      <a:pt x="113" y="176"/>
                      <a:pt x="113" y="176"/>
                    </a:cubicBezTo>
                    <a:cubicBezTo>
                      <a:pt x="113" y="177"/>
                      <a:pt x="113" y="178"/>
                      <a:pt x="114" y="179"/>
                    </a:cubicBezTo>
                    <a:cubicBezTo>
                      <a:pt x="114" y="179"/>
                      <a:pt x="114" y="180"/>
                      <a:pt x="114" y="182"/>
                    </a:cubicBezTo>
                    <a:cubicBezTo>
                      <a:pt x="116" y="183"/>
                      <a:pt x="116" y="184"/>
                      <a:pt x="116" y="185"/>
                    </a:cubicBezTo>
                    <a:cubicBezTo>
                      <a:pt x="116" y="186"/>
                      <a:pt x="116" y="187"/>
                      <a:pt x="117" y="189"/>
                    </a:cubicBezTo>
                    <a:cubicBezTo>
                      <a:pt x="117" y="189"/>
                      <a:pt x="117" y="189"/>
                      <a:pt x="117" y="189"/>
                    </a:cubicBezTo>
                    <a:cubicBezTo>
                      <a:pt x="117" y="187"/>
                      <a:pt x="117" y="187"/>
                      <a:pt x="118" y="186"/>
                    </a:cubicBezTo>
                    <a:cubicBezTo>
                      <a:pt x="118" y="185"/>
                      <a:pt x="118" y="184"/>
                      <a:pt x="118" y="183"/>
                    </a:cubicBezTo>
                    <a:cubicBezTo>
                      <a:pt x="118" y="182"/>
                      <a:pt x="119" y="180"/>
                      <a:pt x="119" y="179"/>
                    </a:cubicBezTo>
                    <a:cubicBezTo>
                      <a:pt x="119" y="178"/>
                      <a:pt x="120" y="177"/>
                      <a:pt x="120" y="176"/>
                    </a:cubicBezTo>
                    <a:cubicBezTo>
                      <a:pt x="140" y="130"/>
                      <a:pt x="140" y="130"/>
                      <a:pt x="140" y="130"/>
                    </a:cubicBezTo>
                    <a:cubicBezTo>
                      <a:pt x="172" y="127"/>
                      <a:pt x="172" y="127"/>
                      <a:pt x="172" y="127"/>
                    </a:cubicBezTo>
                    <a:cubicBezTo>
                      <a:pt x="134" y="205"/>
                      <a:pt x="134" y="205"/>
                      <a:pt x="134" y="205"/>
                    </a:cubicBezTo>
                    <a:cubicBezTo>
                      <a:pt x="173" y="284"/>
                      <a:pt x="173" y="284"/>
                      <a:pt x="173" y="284"/>
                    </a:cubicBezTo>
                    <a:lnTo>
                      <a:pt x="139" y="282"/>
                    </a:lnTo>
                    <a:close/>
                    <a:moveTo>
                      <a:pt x="400" y="354"/>
                    </a:moveTo>
                    <a:cubicBezTo>
                      <a:pt x="245" y="354"/>
                      <a:pt x="245" y="354"/>
                      <a:pt x="245" y="354"/>
                    </a:cubicBezTo>
                    <a:cubicBezTo>
                      <a:pt x="245" y="326"/>
                      <a:pt x="245" y="326"/>
                      <a:pt x="245" y="326"/>
                    </a:cubicBezTo>
                    <a:cubicBezTo>
                      <a:pt x="282" y="326"/>
                      <a:pt x="282" y="326"/>
                      <a:pt x="282" y="326"/>
                    </a:cubicBezTo>
                    <a:cubicBezTo>
                      <a:pt x="282" y="293"/>
                      <a:pt x="282" y="293"/>
                      <a:pt x="282" y="293"/>
                    </a:cubicBezTo>
                    <a:cubicBezTo>
                      <a:pt x="245" y="293"/>
                      <a:pt x="245" y="293"/>
                      <a:pt x="245" y="293"/>
                    </a:cubicBezTo>
                    <a:cubicBezTo>
                      <a:pt x="245" y="274"/>
                      <a:pt x="245" y="274"/>
                      <a:pt x="245" y="274"/>
                    </a:cubicBezTo>
                    <a:cubicBezTo>
                      <a:pt x="282" y="274"/>
                      <a:pt x="282" y="274"/>
                      <a:pt x="282" y="274"/>
                    </a:cubicBezTo>
                    <a:cubicBezTo>
                      <a:pt x="282" y="241"/>
                      <a:pt x="282" y="241"/>
                      <a:pt x="282" y="241"/>
                    </a:cubicBezTo>
                    <a:cubicBezTo>
                      <a:pt x="245" y="241"/>
                      <a:pt x="245" y="241"/>
                      <a:pt x="245" y="241"/>
                    </a:cubicBezTo>
                    <a:cubicBezTo>
                      <a:pt x="245" y="222"/>
                      <a:pt x="245" y="222"/>
                      <a:pt x="245" y="222"/>
                    </a:cubicBezTo>
                    <a:cubicBezTo>
                      <a:pt x="282" y="222"/>
                      <a:pt x="282" y="222"/>
                      <a:pt x="282" y="222"/>
                    </a:cubicBezTo>
                    <a:cubicBezTo>
                      <a:pt x="282" y="189"/>
                      <a:pt x="282" y="189"/>
                      <a:pt x="282" y="189"/>
                    </a:cubicBezTo>
                    <a:cubicBezTo>
                      <a:pt x="245" y="189"/>
                      <a:pt x="245" y="189"/>
                      <a:pt x="245" y="189"/>
                    </a:cubicBezTo>
                    <a:cubicBezTo>
                      <a:pt x="245" y="170"/>
                      <a:pt x="245" y="170"/>
                      <a:pt x="245" y="170"/>
                    </a:cubicBezTo>
                    <a:cubicBezTo>
                      <a:pt x="282" y="170"/>
                      <a:pt x="282" y="170"/>
                      <a:pt x="282" y="170"/>
                    </a:cubicBezTo>
                    <a:cubicBezTo>
                      <a:pt x="282" y="137"/>
                      <a:pt x="282" y="137"/>
                      <a:pt x="282" y="137"/>
                    </a:cubicBezTo>
                    <a:cubicBezTo>
                      <a:pt x="245" y="137"/>
                      <a:pt x="245" y="137"/>
                      <a:pt x="245" y="137"/>
                    </a:cubicBezTo>
                    <a:cubicBezTo>
                      <a:pt x="245" y="118"/>
                      <a:pt x="245" y="118"/>
                      <a:pt x="245" y="118"/>
                    </a:cubicBezTo>
                    <a:cubicBezTo>
                      <a:pt x="282" y="118"/>
                      <a:pt x="282" y="118"/>
                      <a:pt x="282" y="118"/>
                    </a:cubicBezTo>
                    <a:cubicBezTo>
                      <a:pt x="282" y="85"/>
                      <a:pt x="282" y="85"/>
                      <a:pt x="282" y="85"/>
                    </a:cubicBezTo>
                    <a:cubicBezTo>
                      <a:pt x="245" y="85"/>
                      <a:pt x="245" y="85"/>
                      <a:pt x="245" y="85"/>
                    </a:cubicBezTo>
                    <a:cubicBezTo>
                      <a:pt x="245" y="56"/>
                      <a:pt x="245" y="56"/>
                      <a:pt x="245" y="56"/>
                    </a:cubicBezTo>
                    <a:cubicBezTo>
                      <a:pt x="400" y="56"/>
                      <a:pt x="400" y="56"/>
                      <a:pt x="400" y="56"/>
                    </a:cubicBezTo>
                    <a:lnTo>
                      <a:pt x="400" y="354"/>
                    </a:lnTo>
                    <a:close/>
                    <a:moveTo>
                      <a:pt x="367" y="293"/>
                    </a:moveTo>
                    <a:cubicBezTo>
                      <a:pt x="301" y="293"/>
                      <a:pt x="301" y="293"/>
                      <a:pt x="301" y="293"/>
                    </a:cubicBezTo>
                    <a:cubicBezTo>
                      <a:pt x="301" y="326"/>
                      <a:pt x="301" y="326"/>
                      <a:pt x="301" y="326"/>
                    </a:cubicBezTo>
                    <a:cubicBezTo>
                      <a:pt x="367" y="326"/>
                      <a:pt x="367" y="326"/>
                      <a:pt x="367" y="326"/>
                    </a:cubicBezTo>
                    <a:lnTo>
                      <a:pt x="367" y="293"/>
                    </a:lnTo>
                    <a:close/>
                    <a:moveTo>
                      <a:pt x="367" y="241"/>
                    </a:moveTo>
                    <a:cubicBezTo>
                      <a:pt x="301" y="241"/>
                      <a:pt x="301" y="241"/>
                      <a:pt x="301" y="241"/>
                    </a:cubicBezTo>
                    <a:cubicBezTo>
                      <a:pt x="301" y="274"/>
                      <a:pt x="301" y="274"/>
                      <a:pt x="301" y="274"/>
                    </a:cubicBezTo>
                    <a:cubicBezTo>
                      <a:pt x="367" y="274"/>
                      <a:pt x="367" y="274"/>
                      <a:pt x="367" y="274"/>
                    </a:cubicBezTo>
                    <a:lnTo>
                      <a:pt x="367" y="241"/>
                    </a:lnTo>
                    <a:close/>
                    <a:moveTo>
                      <a:pt x="367" y="189"/>
                    </a:moveTo>
                    <a:cubicBezTo>
                      <a:pt x="301" y="189"/>
                      <a:pt x="301" y="189"/>
                      <a:pt x="301" y="189"/>
                    </a:cubicBezTo>
                    <a:cubicBezTo>
                      <a:pt x="301" y="222"/>
                      <a:pt x="301" y="222"/>
                      <a:pt x="301" y="222"/>
                    </a:cubicBezTo>
                    <a:cubicBezTo>
                      <a:pt x="367" y="222"/>
                      <a:pt x="367" y="222"/>
                      <a:pt x="367" y="222"/>
                    </a:cubicBezTo>
                    <a:lnTo>
                      <a:pt x="367" y="189"/>
                    </a:lnTo>
                    <a:close/>
                    <a:moveTo>
                      <a:pt x="367" y="137"/>
                    </a:moveTo>
                    <a:cubicBezTo>
                      <a:pt x="301" y="137"/>
                      <a:pt x="301" y="137"/>
                      <a:pt x="301" y="137"/>
                    </a:cubicBezTo>
                    <a:cubicBezTo>
                      <a:pt x="301" y="170"/>
                      <a:pt x="301" y="170"/>
                      <a:pt x="301" y="170"/>
                    </a:cubicBezTo>
                    <a:cubicBezTo>
                      <a:pt x="367" y="170"/>
                      <a:pt x="367" y="170"/>
                      <a:pt x="367" y="170"/>
                    </a:cubicBezTo>
                    <a:lnTo>
                      <a:pt x="367" y="137"/>
                    </a:lnTo>
                    <a:close/>
                    <a:moveTo>
                      <a:pt x="367" y="85"/>
                    </a:moveTo>
                    <a:cubicBezTo>
                      <a:pt x="301" y="85"/>
                      <a:pt x="301" y="85"/>
                      <a:pt x="301" y="85"/>
                    </a:cubicBezTo>
                    <a:cubicBezTo>
                      <a:pt x="301" y="118"/>
                      <a:pt x="301" y="118"/>
                      <a:pt x="301" y="118"/>
                    </a:cubicBezTo>
                    <a:cubicBezTo>
                      <a:pt x="367" y="118"/>
                      <a:pt x="367" y="118"/>
                      <a:pt x="367" y="118"/>
                    </a:cubicBezTo>
                    <a:lnTo>
                      <a:pt x="367" y="85"/>
                    </a:lnTo>
                    <a:close/>
                  </a:path>
                </a:pathLst>
              </a:custGeom>
              <a:solidFill>
                <a:srgbClr val="164E2F"/>
              </a:solidFill>
              <a:ln>
                <a:noFill/>
              </a:ln>
            </p:spPr>
            <p:txBody>
              <a:bodyPr vert="horz" wrap="square" lIns="91403" tIns="45702" rIns="91403" bIns="45702" numCol="1" anchor="t" anchorCtr="0" compatLnSpc="1">
                <a:prstTxWarp prst="textNoShape">
                  <a:avLst/>
                </a:prstTxWarp>
              </a:bodyPr>
              <a:lstStyle/>
              <a:p>
                <a:pPr defTabSz="932372">
                  <a:defRPr/>
                </a:pPr>
                <a:endParaRPr lang="en-US" sz="1835" kern="0" dirty="0">
                  <a:solidFill>
                    <a:srgbClr val="505050"/>
                  </a:solidFill>
                  <a:latin typeface="Segoe UI"/>
                </a:endParaRPr>
              </a:p>
            </p:txBody>
          </p:sp>
          <p:sp>
            <p:nvSpPr>
              <p:cNvPr id="197" name="Rectangle 196"/>
              <p:cNvSpPr/>
              <p:nvPr/>
            </p:nvSpPr>
            <p:spPr>
              <a:xfrm>
                <a:off x="2677674" y="3437617"/>
                <a:ext cx="1376999" cy="948535"/>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198" name="Rectangle 197"/>
              <p:cNvSpPr/>
              <p:nvPr/>
            </p:nvSpPr>
            <p:spPr>
              <a:xfrm>
                <a:off x="2677674" y="3304333"/>
                <a:ext cx="1376999" cy="146898"/>
              </a:xfrm>
              <a:prstGeom prst="rect">
                <a:avLst/>
              </a:prstGeom>
              <a:solidFill>
                <a:srgbClr val="217346"/>
              </a:solidFill>
              <a:ln w="22225">
                <a:solidFill>
                  <a:srgbClr val="164E2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grpSp>
            <p:nvGrpSpPr>
              <p:cNvPr id="199" name="Group 198"/>
              <p:cNvGrpSpPr/>
              <p:nvPr/>
            </p:nvGrpSpPr>
            <p:grpSpPr>
              <a:xfrm>
                <a:off x="2786888" y="3533161"/>
                <a:ext cx="1165218" cy="775768"/>
                <a:chOff x="1536522" y="2097832"/>
                <a:chExt cx="830830" cy="553142"/>
              </a:xfrm>
            </p:grpSpPr>
            <p:sp>
              <p:nvSpPr>
                <p:cNvPr id="264" name="Rectangle 263"/>
                <p:cNvSpPr/>
                <p:nvPr/>
              </p:nvSpPr>
              <p:spPr bwMode="auto">
                <a:xfrm>
                  <a:off x="224447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224447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Rectangle 265"/>
                <p:cNvSpPr/>
                <p:nvPr/>
              </p:nvSpPr>
              <p:spPr bwMode="auto">
                <a:xfrm>
                  <a:off x="224447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Rectangle 266"/>
                <p:cNvSpPr/>
                <p:nvPr/>
              </p:nvSpPr>
              <p:spPr bwMode="auto">
                <a:xfrm>
                  <a:off x="2244476"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8" name="Rectangle 267"/>
                <p:cNvSpPr/>
                <p:nvPr/>
              </p:nvSpPr>
              <p:spPr bwMode="auto">
                <a:xfrm>
                  <a:off x="2244476"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9" name="Rectangle 268"/>
                <p:cNvSpPr/>
                <p:nvPr/>
              </p:nvSpPr>
              <p:spPr bwMode="auto">
                <a:xfrm>
                  <a:off x="224447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0" name="Rectangle 269"/>
                <p:cNvSpPr/>
                <p:nvPr/>
              </p:nvSpPr>
              <p:spPr bwMode="auto">
                <a:xfrm>
                  <a:off x="1890498"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1" name="Rectangle 270"/>
                <p:cNvSpPr/>
                <p:nvPr/>
              </p:nvSpPr>
              <p:spPr bwMode="auto">
                <a:xfrm>
                  <a:off x="1890498"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2" name="Rectangle 271"/>
                <p:cNvSpPr/>
                <p:nvPr/>
              </p:nvSpPr>
              <p:spPr bwMode="auto">
                <a:xfrm>
                  <a:off x="1890498"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3" name="Rectangle 272"/>
                <p:cNvSpPr/>
                <p:nvPr/>
              </p:nvSpPr>
              <p:spPr bwMode="auto">
                <a:xfrm>
                  <a:off x="1890498"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4" name="Rectangle 273"/>
                <p:cNvSpPr/>
                <p:nvPr/>
              </p:nvSpPr>
              <p:spPr bwMode="auto">
                <a:xfrm>
                  <a:off x="1890498"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5" name="Rectangle 274"/>
                <p:cNvSpPr/>
                <p:nvPr/>
              </p:nvSpPr>
              <p:spPr bwMode="auto">
                <a:xfrm>
                  <a:off x="1890498"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6" name="Rectangle 275"/>
                <p:cNvSpPr/>
                <p:nvPr/>
              </p:nvSpPr>
              <p:spPr bwMode="auto">
                <a:xfrm>
                  <a:off x="2067486" y="2097832"/>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2067486" y="2195125"/>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a:off x="2067486"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a:off x="2067486" y="2389711"/>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Rectangle 279"/>
                <p:cNvSpPr/>
                <p:nvPr/>
              </p:nvSpPr>
              <p:spPr bwMode="auto">
                <a:xfrm>
                  <a:off x="2067486" y="2487004"/>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Rectangle 280"/>
                <p:cNvSpPr/>
                <p:nvPr/>
              </p:nvSpPr>
              <p:spPr bwMode="auto">
                <a:xfrm>
                  <a:off x="2067486"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1713510"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4" name="Rectangle 453"/>
                <p:cNvSpPr/>
                <p:nvPr/>
              </p:nvSpPr>
              <p:spPr bwMode="auto">
                <a:xfrm>
                  <a:off x="1713510"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5" name="Rectangle 454"/>
                <p:cNvSpPr/>
                <p:nvPr/>
              </p:nvSpPr>
              <p:spPr bwMode="auto">
                <a:xfrm>
                  <a:off x="1713510"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6" name="Rectangle 455"/>
                <p:cNvSpPr/>
                <p:nvPr/>
              </p:nvSpPr>
              <p:spPr bwMode="auto">
                <a:xfrm>
                  <a:off x="1713510"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7" name="Rectangle 456"/>
                <p:cNvSpPr/>
                <p:nvPr/>
              </p:nvSpPr>
              <p:spPr bwMode="auto">
                <a:xfrm>
                  <a:off x="1713510"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8" name="Rectangle 457"/>
                <p:cNvSpPr/>
                <p:nvPr/>
              </p:nvSpPr>
              <p:spPr bwMode="auto">
                <a:xfrm>
                  <a:off x="1713510"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1536522" y="2097832"/>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Rectangle 459"/>
                <p:cNvSpPr/>
                <p:nvPr/>
              </p:nvSpPr>
              <p:spPr bwMode="auto">
                <a:xfrm>
                  <a:off x="1536522" y="2195125"/>
                  <a:ext cx="122876" cy="66675"/>
                </a:xfrm>
                <a:prstGeom prst="rect">
                  <a:avLst/>
                </a:prstGeom>
                <a:solidFill>
                  <a:srgbClr val="2173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Rectangle 460"/>
                <p:cNvSpPr/>
                <p:nvPr/>
              </p:nvSpPr>
              <p:spPr bwMode="auto">
                <a:xfrm>
                  <a:off x="1536522" y="2292418"/>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1536522" y="2389711"/>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1536522" y="2487004"/>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Rectangle 463"/>
                <p:cNvSpPr/>
                <p:nvPr/>
              </p:nvSpPr>
              <p:spPr bwMode="auto">
                <a:xfrm>
                  <a:off x="1536522" y="2584299"/>
                  <a:ext cx="122876" cy="66675"/>
                </a:xfrm>
                <a:prstGeom prst="rect">
                  <a:avLst/>
                </a:prstGeom>
                <a:solidFill>
                  <a:srgbClr val="164E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0" name="AutoShape 3"/>
              <p:cNvSpPr>
                <a:spLocks noChangeAspect="1" noChangeArrowheads="1" noTextEdit="1"/>
              </p:cNvSpPr>
              <p:nvPr/>
            </p:nvSpPr>
            <p:spPr bwMode="auto">
              <a:xfrm>
                <a:off x="2667063" y="4056991"/>
                <a:ext cx="2750769" cy="1558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1" name="Rectangle 5"/>
              <p:cNvSpPr>
                <a:spLocks noChangeArrowheads="1"/>
              </p:cNvSpPr>
              <p:nvPr/>
            </p:nvSpPr>
            <p:spPr bwMode="auto">
              <a:xfrm>
                <a:off x="3010125" y="4040256"/>
                <a:ext cx="2098115" cy="144964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2" name="Oval 6"/>
              <p:cNvSpPr>
                <a:spLocks noChangeArrowheads="1"/>
              </p:cNvSpPr>
              <p:nvPr/>
            </p:nvSpPr>
            <p:spPr bwMode="auto">
              <a:xfrm>
                <a:off x="4035126" y="4071634"/>
                <a:ext cx="46020" cy="481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3" name="Rectangle 7"/>
              <p:cNvSpPr>
                <a:spLocks noChangeArrowheads="1"/>
              </p:cNvSpPr>
              <p:nvPr/>
            </p:nvSpPr>
            <p:spPr bwMode="auto">
              <a:xfrm>
                <a:off x="3087523" y="4151124"/>
                <a:ext cx="1957961" cy="1273930"/>
              </a:xfrm>
              <a:prstGeom prst="rect">
                <a:avLst/>
              </a:prstGeom>
              <a:solidFill>
                <a:schemeClr val="tx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4" name="Freeform 8"/>
              <p:cNvSpPr>
                <a:spLocks/>
              </p:cNvSpPr>
              <p:nvPr/>
            </p:nvSpPr>
            <p:spPr bwMode="auto">
              <a:xfrm>
                <a:off x="2683798" y="5504543"/>
                <a:ext cx="2719391" cy="110868"/>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05" name="Rectangle 204"/>
              <p:cNvSpPr/>
              <p:nvPr/>
            </p:nvSpPr>
            <p:spPr>
              <a:xfrm>
                <a:off x="3182309" y="4257010"/>
                <a:ext cx="1768390"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206" name="Rectangle 205"/>
              <p:cNvSpPr/>
              <p:nvPr/>
            </p:nvSpPr>
            <p:spPr>
              <a:xfrm>
                <a:off x="3753998" y="4257010"/>
                <a:ext cx="1196701" cy="1062160"/>
              </a:xfrm>
              <a:prstGeom prst="rect">
                <a:avLst/>
              </a:prstGeom>
              <a:solidFill>
                <a:srgbClr val="2B579A"/>
              </a:solidFill>
              <a:ln w="22225">
                <a:solidFill>
                  <a:srgbClr val="1B375F"/>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cxnSp>
            <p:nvCxnSpPr>
              <p:cNvPr id="207" name="Straight Connector 206"/>
              <p:cNvCxnSpPr/>
              <p:nvPr/>
            </p:nvCxnSpPr>
            <p:spPr>
              <a:xfrm>
                <a:off x="3942100" y="4776050"/>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8" name="Straight Connector 207"/>
              <p:cNvCxnSpPr/>
              <p:nvPr/>
            </p:nvCxnSpPr>
            <p:spPr>
              <a:xfrm>
                <a:off x="3942100" y="4955339"/>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09" name="Straight Connector 208"/>
              <p:cNvCxnSpPr/>
              <p:nvPr/>
            </p:nvCxnSpPr>
            <p:spPr>
              <a:xfrm>
                <a:off x="3942100" y="5134631"/>
                <a:ext cx="852417"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0" name="Straight Connector 209"/>
              <p:cNvCxnSpPr/>
              <p:nvPr/>
            </p:nvCxnSpPr>
            <p:spPr>
              <a:xfrm>
                <a:off x="3328334" y="477604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1" name="Straight Connector 210"/>
              <p:cNvCxnSpPr/>
              <p:nvPr/>
            </p:nvCxnSpPr>
            <p:spPr>
              <a:xfrm>
                <a:off x="3328334" y="4955339"/>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cxnSp>
            <p:nvCxnSpPr>
              <p:cNvPr id="212" name="Straight Connector 211"/>
              <p:cNvCxnSpPr/>
              <p:nvPr/>
            </p:nvCxnSpPr>
            <p:spPr>
              <a:xfrm>
                <a:off x="3328334" y="5134631"/>
                <a:ext cx="312105" cy="0"/>
              </a:xfrm>
              <a:prstGeom prst="line">
                <a:avLst/>
              </a:prstGeom>
              <a:noFill/>
              <a:ln w="22225">
                <a:solidFill>
                  <a:srgbClr val="1B375F"/>
                </a:solidFill>
              </a:ln>
              <a:effectLst/>
            </p:spPr>
            <p:style>
              <a:lnRef idx="1">
                <a:schemeClr val="dk1"/>
              </a:lnRef>
              <a:fillRef idx="2">
                <a:schemeClr val="dk1"/>
              </a:fillRef>
              <a:effectRef idx="1">
                <a:schemeClr val="dk1"/>
              </a:effectRef>
              <a:fontRef idx="minor">
                <a:schemeClr val="dk1"/>
              </a:fontRef>
            </p:style>
          </p:cxnSp>
          <p:sp>
            <p:nvSpPr>
              <p:cNvPr id="213" name="Freeform 9"/>
              <p:cNvSpPr>
                <a:spLocks noChangeAspect="1" noEditPoints="1"/>
              </p:cNvSpPr>
              <p:nvPr/>
            </p:nvSpPr>
            <p:spPr bwMode="black">
              <a:xfrm>
                <a:off x="3294014" y="4321096"/>
                <a:ext cx="380746" cy="380746"/>
              </a:xfrm>
              <a:custGeom>
                <a:avLst/>
                <a:gdLst>
                  <a:gd name="T0" fmla="*/ 246 w 415"/>
                  <a:gd name="T1" fmla="*/ 99 h 415"/>
                  <a:gd name="T2" fmla="*/ 0 w 415"/>
                  <a:gd name="T3" fmla="*/ 42 h 415"/>
                  <a:gd name="T4" fmla="*/ 246 w 415"/>
                  <a:gd name="T5" fmla="*/ 415 h 415"/>
                  <a:gd name="T6" fmla="*/ 402 w 415"/>
                  <a:gd name="T7" fmla="*/ 321 h 415"/>
                  <a:gd name="T8" fmla="*/ 415 w 415"/>
                  <a:gd name="T9" fmla="*/ 113 h 415"/>
                  <a:gd name="T10" fmla="*/ 179 w 415"/>
                  <a:gd name="T11" fmla="*/ 222 h 415"/>
                  <a:gd name="T12" fmla="*/ 169 w 415"/>
                  <a:gd name="T13" fmla="*/ 251 h 415"/>
                  <a:gd name="T14" fmla="*/ 151 w 415"/>
                  <a:gd name="T15" fmla="*/ 272 h 415"/>
                  <a:gd name="T16" fmla="*/ 128 w 415"/>
                  <a:gd name="T17" fmla="*/ 282 h 415"/>
                  <a:gd name="T18" fmla="*/ 102 w 415"/>
                  <a:gd name="T19" fmla="*/ 281 h 415"/>
                  <a:gd name="T20" fmla="*/ 82 w 415"/>
                  <a:gd name="T21" fmla="*/ 269 h 415"/>
                  <a:gd name="T22" fmla="*/ 66 w 415"/>
                  <a:gd name="T23" fmla="*/ 249 h 415"/>
                  <a:gd name="T24" fmla="*/ 58 w 415"/>
                  <a:gd name="T25" fmla="*/ 223 h 415"/>
                  <a:gd name="T26" fmla="*/ 58 w 415"/>
                  <a:gd name="T27" fmla="*/ 191 h 415"/>
                  <a:gd name="T28" fmla="*/ 65 w 415"/>
                  <a:gd name="T29" fmla="*/ 164 h 415"/>
                  <a:gd name="T30" fmla="*/ 82 w 415"/>
                  <a:gd name="T31" fmla="*/ 141 h 415"/>
                  <a:gd name="T32" fmla="*/ 103 w 415"/>
                  <a:gd name="T33" fmla="*/ 130 h 415"/>
                  <a:gd name="T34" fmla="*/ 130 w 415"/>
                  <a:gd name="T35" fmla="*/ 127 h 415"/>
                  <a:gd name="T36" fmla="*/ 153 w 415"/>
                  <a:gd name="T37" fmla="*/ 137 h 415"/>
                  <a:gd name="T38" fmla="*/ 169 w 415"/>
                  <a:gd name="T39" fmla="*/ 158 h 415"/>
                  <a:gd name="T40" fmla="*/ 179 w 415"/>
                  <a:gd name="T41" fmla="*/ 186 h 415"/>
                  <a:gd name="T42" fmla="*/ 179 w 415"/>
                  <a:gd name="T43" fmla="*/ 222 h 415"/>
                  <a:gd name="T44" fmla="*/ 246 w 415"/>
                  <a:gd name="T45" fmla="*/ 307 h 415"/>
                  <a:gd name="T46" fmla="*/ 292 w 415"/>
                  <a:gd name="T47" fmla="*/ 228 h 415"/>
                  <a:gd name="T48" fmla="*/ 401 w 415"/>
                  <a:gd name="T49" fmla="*/ 140 h 415"/>
                  <a:gd name="T50" fmla="*/ 401 w 415"/>
                  <a:gd name="T51" fmla="*/ 121 h 415"/>
                  <a:gd name="T52" fmla="*/ 298 w 415"/>
                  <a:gd name="T53" fmla="*/ 216 h 415"/>
                  <a:gd name="T54" fmla="*/ 246 w 415"/>
                  <a:gd name="T55" fmla="*/ 113 h 415"/>
                  <a:gd name="T56" fmla="*/ 401 w 415"/>
                  <a:gd name="T57" fmla="*/ 121 h 415"/>
                  <a:gd name="T58" fmla="*/ 143 w 415"/>
                  <a:gd name="T59" fmla="*/ 176 h 415"/>
                  <a:gd name="T60" fmla="*/ 134 w 415"/>
                  <a:gd name="T61" fmla="*/ 163 h 415"/>
                  <a:gd name="T62" fmla="*/ 123 w 415"/>
                  <a:gd name="T63" fmla="*/ 157 h 415"/>
                  <a:gd name="T64" fmla="*/ 109 w 415"/>
                  <a:gd name="T65" fmla="*/ 158 h 415"/>
                  <a:gd name="T66" fmla="*/ 97 w 415"/>
                  <a:gd name="T67" fmla="*/ 165 h 415"/>
                  <a:gd name="T68" fmla="*/ 89 w 415"/>
                  <a:gd name="T69" fmla="*/ 178 h 415"/>
                  <a:gd name="T70" fmla="*/ 85 w 415"/>
                  <a:gd name="T71" fmla="*/ 196 h 415"/>
                  <a:gd name="T72" fmla="*/ 85 w 415"/>
                  <a:gd name="T73" fmla="*/ 216 h 415"/>
                  <a:gd name="T74" fmla="*/ 90 w 415"/>
                  <a:gd name="T75" fmla="*/ 233 h 415"/>
                  <a:gd name="T76" fmla="*/ 98 w 415"/>
                  <a:gd name="T77" fmla="*/ 246 h 415"/>
                  <a:gd name="T78" fmla="*/ 109 w 415"/>
                  <a:gd name="T79" fmla="*/ 252 h 415"/>
                  <a:gd name="T80" fmla="*/ 122 w 415"/>
                  <a:gd name="T81" fmla="*/ 254 h 415"/>
                  <a:gd name="T82" fmla="*/ 134 w 415"/>
                  <a:gd name="T83" fmla="*/ 248 h 415"/>
                  <a:gd name="T84" fmla="*/ 142 w 415"/>
                  <a:gd name="T85" fmla="*/ 236 h 415"/>
                  <a:gd name="T86" fmla="*/ 147 w 415"/>
                  <a:gd name="T87" fmla="*/ 217 h 415"/>
                  <a:gd name="T88" fmla="*/ 147 w 415"/>
                  <a:gd name="T89" fmla="*/ 195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15" h="415">
                    <a:moveTo>
                      <a:pt x="401" y="99"/>
                    </a:moveTo>
                    <a:cubicBezTo>
                      <a:pt x="246" y="99"/>
                      <a:pt x="246" y="99"/>
                      <a:pt x="246" y="99"/>
                    </a:cubicBezTo>
                    <a:cubicBezTo>
                      <a:pt x="246" y="0"/>
                      <a:pt x="246" y="0"/>
                      <a:pt x="246" y="0"/>
                    </a:cubicBezTo>
                    <a:cubicBezTo>
                      <a:pt x="0" y="42"/>
                      <a:pt x="0" y="42"/>
                      <a:pt x="0" y="42"/>
                    </a:cubicBezTo>
                    <a:cubicBezTo>
                      <a:pt x="0" y="373"/>
                      <a:pt x="0" y="373"/>
                      <a:pt x="0" y="373"/>
                    </a:cubicBezTo>
                    <a:cubicBezTo>
                      <a:pt x="246" y="415"/>
                      <a:pt x="246" y="415"/>
                      <a:pt x="246" y="415"/>
                    </a:cubicBezTo>
                    <a:cubicBezTo>
                      <a:pt x="246" y="321"/>
                      <a:pt x="246" y="321"/>
                      <a:pt x="246" y="321"/>
                    </a:cubicBezTo>
                    <a:cubicBezTo>
                      <a:pt x="402" y="321"/>
                      <a:pt x="402" y="321"/>
                      <a:pt x="402" y="321"/>
                    </a:cubicBezTo>
                    <a:cubicBezTo>
                      <a:pt x="409" y="321"/>
                      <a:pt x="415" y="314"/>
                      <a:pt x="415" y="307"/>
                    </a:cubicBezTo>
                    <a:cubicBezTo>
                      <a:pt x="415" y="113"/>
                      <a:pt x="415" y="113"/>
                      <a:pt x="415" y="113"/>
                    </a:cubicBezTo>
                    <a:cubicBezTo>
                      <a:pt x="415" y="105"/>
                      <a:pt x="409" y="99"/>
                      <a:pt x="401" y="99"/>
                    </a:cubicBezTo>
                    <a:close/>
                    <a:moveTo>
                      <a:pt x="179" y="222"/>
                    </a:moveTo>
                    <a:cubicBezTo>
                      <a:pt x="177" y="228"/>
                      <a:pt x="176" y="232"/>
                      <a:pt x="175" y="237"/>
                    </a:cubicBezTo>
                    <a:cubicBezTo>
                      <a:pt x="174" y="243"/>
                      <a:pt x="172" y="248"/>
                      <a:pt x="169" y="251"/>
                    </a:cubicBezTo>
                    <a:cubicBezTo>
                      <a:pt x="167" y="256"/>
                      <a:pt x="164" y="259"/>
                      <a:pt x="161" y="263"/>
                    </a:cubicBezTo>
                    <a:cubicBezTo>
                      <a:pt x="157" y="266"/>
                      <a:pt x="155" y="270"/>
                      <a:pt x="151" y="272"/>
                    </a:cubicBezTo>
                    <a:cubicBezTo>
                      <a:pt x="148" y="275"/>
                      <a:pt x="144" y="277"/>
                      <a:pt x="140" y="278"/>
                    </a:cubicBezTo>
                    <a:cubicBezTo>
                      <a:pt x="136" y="281"/>
                      <a:pt x="133" y="282"/>
                      <a:pt x="128" y="282"/>
                    </a:cubicBezTo>
                    <a:cubicBezTo>
                      <a:pt x="124" y="283"/>
                      <a:pt x="120" y="283"/>
                      <a:pt x="115" y="283"/>
                    </a:cubicBezTo>
                    <a:cubicBezTo>
                      <a:pt x="110" y="283"/>
                      <a:pt x="107" y="282"/>
                      <a:pt x="102" y="281"/>
                    </a:cubicBezTo>
                    <a:cubicBezTo>
                      <a:pt x="98" y="279"/>
                      <a:pt x="95" y="278"/>
                      <a:pt x="91" y="276"/>
                    </a:cubicBezTo>
                    <a:cubicBezTo>
                      <a:pt x="88" y="275"/>
                      <a:pt x="84" y="272"/>
                      <a:pt x="82" y="269"/>
                    </a:cubicBezTo>
                    <a:cubicBezTo>
                      <a:pt x="78" y="266"/>
                      <a:pt x="76" y="264"/>
                      <a:pt x="72" y="261"/>
                    </a:cubicBezTo>
                    <a:cubicBezTo>
                      <a:pt x="70" y="257"/>
                      <a:pt x="68" y="252"/>
                      <a:pt x="66" y="249"/>
                    </a:cubicBezTo>
                    <a:cubicBezTo>
                      <a:pt x="64" y="245"/>
                      <a:pt x="62" y="241"/>
                      <a:pt x="61" y="236"/>
                    </a:cubicBezTo>
                    <a:cubicBezTo>
                      <a:pt x="59" y="232"/>
                      <a:pt x="58" y="228"/>
                      <a:pt x="58" y="223"/>
                    </a:cubicBezTo>
                    <a:cubicBezTo>
                      <a:pt x="57" y="217"/>
                      <a:pt x="57" y="212"/>
                      <a:pt x="57" y="207"/>
                    </a:cubicBezTo>
                    <a:cubicBezTo>
                      <a:pt x="57" y="202"/>
                      <a:pt x="57" y="196"/>
                      <a:pt x="58" y="191"/>
                    </a:cubicBezTo>
                    <a:cubicBezTo>
                      <a:pt x="58" y="186"/>
                      <a:pt x="59" y="180"/>
                      <a:pt x="61" y="177"/>
                    </a:cubicBezTo>
                    <a:cubicBezTo>
                      <a:pt x="62" y="172"/>
                      <a:pt x="64" y="167"/>
                      <a:pt x="65" y="164"/>
                    </a:cubicBezTo>
                    <a:cubicBezTo>
                      <a:pt x="68" y="159"/>
                      <a:pt x="70" y="156"/>
                      <a:pt x="72" y="152"/>
                    </a:cubicBezTo>
                    <a:cubicBezTo>
                      <a:pt x="75" y="148"/>
                      <a:pt x="78" y="145"/>
                      <a:pt x="82" y="141"/>
                    </a:cubicBezTo>
                    <a:cubicBezTo>
                      <a:pt x="84" y="139"/>
                      <a:pt x="88" y="137"/>
                      <a:pt x="91" y="134"/>
                    </a:cubicBezTo>
                    <a:cubicBezTo>
                      <a:pt x="95" y="132"/>
                      <a:pt x="99" y="131"/>
                      <a:pt x="103" y="130"/>
                    </a:cubicBezTo>
                    <a:cubicBezTo>
                      <a:pt x="108" y="128"/>
                      <a:pt x="112" y="127"/>
                      <a:pt x="117" y="127"/>
                    </a:cubicBezTo>
                    <a:cubicBezTo>
                      <a:pt x="121" y="127"/>
                      <a:pt x="125" y="127"/>
                      <a:pt x="130" y="127"/>
                    </a:cubicBezTo>
                    <a:cubicBezTo>
                      <a:pt x="134" y="128"/>
                      <a:pt x="137" y="130"/>
                      <a:pt x="142" y="131"/>
                    </a:cubicBezTo>
                    <a:cubicBezTo>
                      <a:pt x="146" y="133"/>
                      <a:pt x="149" y="134"/>
                      <a:pt x="153" y="137"/>
                    </a:cubicBezTo>
                    <a:cubicBezTo>
                      <a:pt x="155" y="140"/>
                      <a:pt x="159" y="143"/>
                      <a:pt x="162" y="146"/>
                    </a:cubicBezTo>
                    <a:cubicBezTo>
                      <a:pt x="164" y="150"/>
                      <a:pt x="167" y="153"/>
                      <a:pt x="169" y="158"/>
                    </a:cubicBezTo>
                    <a:cubicBezTo>
                      <a:pt x="172" y="161"/>
                      <a:pt x="174" y="166"/>
                      <a:pt x="175" y="171"/>
                    </a:cubicBezTo>
                    <a:cubicBezTo>
                      <a:pt x="176" y="176"/>
                      <a:pt x="177" y="182"/>
                      <a:pt x="179" y="186"/>
                    </a:cubicBezTo>
                    <a:cubicBezTo>
                      <a:pt x="180" y="192"/>
                      <a:pt x="180" y="198"/>
                      <a:pt x="180" y="204"/>
                    </a:cubicBezTo>
                    <a:cubicBezTo>
                      <a:pt x="180" y="210"/>
                      <a:pt x="180" y="216"/>
                      <a:pt x="179" y="222"/>
                    </a:cubicBezTo>
                    <a:close/>
                    <a:moveTo>
                      <a:pt x="401" y="307"/>
                    </a:moveTo>
                    <a:cubicBezTo>
                      <a:pt x="246" y="307"/>
                      <a:pt x="246" y="307"/>
                      <a:pt x="246" y="307"/>
                    </a:cubicBezTo>
                    <a:cubicBezTo>
                      <a:pt x="246" y="185"/>
                      <a:pt x="246" y="185"/>
                      <a:pt x="246" y="185"/>
                    </a:cubicBezTo>
                    <a:cubicBezTo>
                      <a:pt x="292" y="228"/>
                      <a:pt x="292" y="228"/>
                      <a:pt x="292" y="228"/>
                    </a:cubicBezTo>
                    <a:cubicBezTo>
                      <a:pt x="297" y="232"/>
                      <a:pt x="303" y="232"/>
                      <a:pt x="306" y="228"/>
                    </a:cubicBezTo>
                    <a:cubicBezTo>
                      <a:pt x="401" y="140"/>
                      <a:pt x="401" y="140"/>
                      <a:pt x="401" y="140"/>
                    </a:cubicBezTo>
                    <a:lnTo>
                      <a:pt x="401" y="307"/>
                    </a:lnTo>
                    <a:close/>
                    <a:moveTo>
                      <a:pt x="401" y="121"/>
                    </a:moveTo>
                    <a:cubicBezTo>
                      <a:pt x="300" y="216"/>
                      <a:pt x="300" y="216"/>
                      <a:pt x="300" y="216"/>
                    </a:cubicBezTo>
                    <a:cubicBezTo>
                      <a:pt x="300" y="217"/>
                      <a:pt x="299" y="217"/>
                      <a:pt x="298" y="216"/>
                    </a:cubicBezTo>
                    <a:cubicBezTo>
                      <a:pt x="246" y="167"/>
                      <a:pt x="246" y="167"/>
                      <a:pt x="246" y="167"/>
                    </a:cubicBezTo>
                    <a:cubicBezTo>
                      <a:pt x="246" y="113"/>
                      <a:pt x="246" y="113"/>
                      <a:pt x="246" y="113"/>
                    </a:cubicBezTo>
                    <a:cubicBezTo>
                      <a:pt x="401" y="113"/>
                      <a:pt x="401" y="113"/>
                      <a:pt x="401" y="113"/>
                    </a:cubicBezTo>
                    <a:lnTo>
                      <a:pt x="401" y="121"/>
                    </a:lnTo>
                    <a:close/>
                    <a:moveTo>
                      <a:pt x="146" y="184"/>
                    </a:moveTo>
                    <a:cubicBezTo>
                      <a:pt x="144" y="182"/>
                      <a:pt x="144" y="178"/>
                      <a:pt x="143" y="176"/>
                    </a:cubicBezTo>
                    <a:cubicBezTo>
                      <a:pt x="142" y="173"/>
                      <a:pt x="141" y="171"/>
                      <a:pt x="138" y="169"/>
                    </a:cubicBezTo>
                    <a:cubicBezTo>
                      <a:pt x="137" y="166"/>
                      <a:pt x="136" y="165"/>
                      <a:pt x="134" y="163"/>
                    </a:cubicBezTo>
                    <a:cubicBezTo>
                      <a:pt x="133" y="161"/>
                      <a:pt x="131" y="160"/>
                      <a:pt x="129" y="159"/>
                    </a:cubicBezTo>
                    <a:cubicBezTo>
                      <a:pt x="127" y="158"/>
                      <a:pt x="125" y="158"/>
                      <a:pt x="123" y="157"/>
                    </a:cubicBezTo>
                    <a:cubicBezTo>
                      <a:pt x="121" y="157"/>
                      <a:pt x="118" y="157"/>
                      <a:pt x="116" y="157"/>
                    </a:cubicBezTo>
                    <a:cubicBezTo>
                      <a:pt x="114" y="157"/>
                      <a:pt x="111" y="157"/>
                      <a:pt x="109" y="158"/>
                    </a:cubicBezTo>
                    <a:cubicBezTo>
                      <a:pt x="107" y="158"/>
                      <a:pt x="104" y="159"/>
                      <a:pt x="103" y="160"/>
                    </a:cubicBezTo>
                    <a:cubicBezTo>
                      <a:pt x="101" y="161"/>
                      <a:pt x="98" y="163"/>
                      <a:pt x="97" y="165"/>
                    </a:cubicBezTo>
                    <a:cubicBezTo>
                      <a:pt x="96" y="166"/>
                      <a:pt x="94" y="169"/>
                      <a:pt x="92" y="171"/>
                    </a:cubicBezTo>
                    <a:cubicBezTo>
                      <a:pt x="91" y="173"/>
                      <a:pt x="90" y="176"/>
                      <a:pt x="89" y="178"/>
                    </a:cubicBezTo>
                    <a:cubicBezTo>
                      <a:pt x="88" y="180"/>
                      <a:pt x="88" y="184"/>
                      <a:pt x="86" y="186"/>
                    </a:cubicBezTo>
                    <a:cubicBezTo>
                      <a:pt x="86" y="189"/>
                      <a:pt x="85" y="192"/>
                      <a:pt x="85" y="196"/>
                    </a:cubicBezTo>
                    <a:cubicBezTo>
                      <a:pt x="85" y="198"/>
                      <a:pt x="84" y="202"/>
                      <a:pt x="84" y="205"/>
                    </a:cubicBezTo>
                    <a:cubicBezTo>
                      <a:pt x="84" y="209"/>
                      <a:pt x="85" y="212"/>
                      <a:pt x="85" y="216"/>
                    </a:cubicBezTo>
                    <a:cubicBezTo>
                      <a:pt x="85" y="219"/>
                      <a:pt x="86" y="223"/>
                      <a:pt x="86" y="225"/>
                    </a:cubicBezTo>
                    <a:cubicBezTo>
                      <a:pt x="88" y="229"/>
                      <a:pt x="89" y="231"/>
                      <a:pt x="90" y="233"/>
                    </a:cubicBezTo>
                    <a:cubicBezTo>
                      <a:pt x="91" y="236"/>
                      <a:pt x="92" y="238"/>
                      <a:pt x="94" y="241"/>
                    </a:cubicBezTo>
                    <a:cubicBezTo>
                      <a:pt x="95" y="243"/>
                      <a:pt x="96" y="244"/>
                      <a:pt x="98" y="246"/>
                    </a:cubicBezTo>
                    <a:cubicBezTo>
                      <a:pt x="99" y="248"/>
                      <a:pt x="102" y="249"/>
                      <a:pt x="103" y="250"/>
                    </a:cubicBezTo>
                    <a:cubicBezTo>
                      <a:pt x="105" y="251"/>
                      <a:pt x="107" y="252"/>
                      <a:pt x="109" y="252"/>
                    </a:cubicBezTo>
                    <a:cubicBezTo>
                      <a:pt x="111" y="254"/>
                      <a:pt x="114" y="254"/>
                      <a:pt x="115" y="254"/>
                    </a:cubicBezTo>
                    <a:cubicBezTo>
                      <a:pt x="117" y="254"/>
                      <a:pt x="120" y="254"/>
                      <a:pt x="122" y="254"/>
                    </a:cubicBezTo>
                    <a:cubicBezTo>
                      <a:pt x="124" y="252"/>
                      <a:pt x="127" y="252"/>
                      <a:pt x="128" y="251"/>
                    </a:cubicBezTo>
                    <a:cubicBezTo>
                      <a:pt x="130" y="250"/>
                      <a:pt x="131" y="249"/>
                      <a:pt x="134" y="248"/>
                    </a:cubicBezTo>
                    <a:cubicBezTo>
                      <a:pt x="135" y="246"/>
                      <a:pt x="137" y="244"/>
                      <a:pt x="138" y="243"/>
                    </a:cubicBezTo>
                    <a:cubicBezTo>
                      <a:pt x="140" y="241"/>
                      <a:pt x="141" y="238"/>
                      <a:pt x="142" y="236"/>
                    </a:cubicBezTo>
                    <a:cubicBezTo>
                      <a:pt x="143" y="232"/>
                      <a:pt x="144" y="230"/>
                      <a:pt x="146" y="226"/>
                    </a:cubicBezTo>
                    <a:cubicBezTo>
                      <a:pt x="147" y="224"/>
                      <a:pt x="147" y="220"/>
                      <a:pt x="147" y="217"/>
                    </a:cubicBezTo>
                    <a:cubicBezTo>
                      <a:pt x="148" y="213"/>
                      <a:pt x="148" y="210"/>
                      <a:pt x="148" y="206"/>
                    </a:cubicBezTo>
                    <a:cubicBezTo>
                      <a:pt x="148" y="202"/>
                      <a:pt x="148" y="198"/>
                      <a:pt x="147" y="195"/>
                    </a:cubicBezTo>
                    <a:cubicBezTo>
                      <a:pt x="147" y="191"/>
                      <a:pt x="147" y="187"/>
                      <a:pt x="146" y="184"/>
                    </a:cubicBezTo>
                    <a:close/>
                  </a:path>
                </a:pathLst>
              </a:custGeom>
              <a:solidFill>
                <a:srgbClr val="1B375F"/>
              </a:solidFill>
              <a:ln>
                <a:noFill/>
              </a:ln>
            </p:spPr>
            <p:txBody>
              <a:bodyPr vert="horz" wrap="square" lIns="91403" tIns="45702" rIns="91403" bIns="45702" numCol="1" anchor="t" anchorCtr="0" compatLnSpc="1">
                <a:prstTxWarp prst="textNoShape">
                  <a:avLst/>
                </a:prstTxWarp>
              </a:bodyPr>
              <a:lstStyle/>
              <a:p>
                <a:pPr defTabSz="932372">
                  <a:defRPr/>
                </a:pPr>
                <a:endParaRPr lang="en-US" sz="1835" kern="0" dirty="0">
                  <a:solidFill>
                    <a:srgbClr val="505050"/>
                  </a:solidFill>
                  <a:latin typeface="Segoe UI"/>
                </a:endParaRPr>
              </a:p>
            </p:txBody>
          </p:sp>
          <p:sp>
            <p:nvSpPr>
              <p:cNvPr id="214" name="Freeform 10"/>
              <p:cNvSpPr>
                <a:spLocks noChangeAspect="1" noEditPoints="1"/>
              </p:cNvSpPr>
              <p:nvPr/>
            </p:nvSpPr>
            <p:spPr bwMode="auto">
              <a:xfrm>
                <a:off x="1581499" y="4519042"/>
                <a:ext cx="610333" cy="1096369"/>
              </a:xfrm>
              <a:prstGeom prst="roundRect">
                <a:avLst>
                  <a:gd name="adj" fmla="val 3431"/>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defRPr/>
                </a:pPr>
                <a:endParaRPr lang="en-US" sz="1763" kern="0" dirty="0">
                  <a:solidFill>
                    <a:srgbClr val="FFFFFF"/>
                  </a:solidFill>
                  <a:latin typeface="Segoe UI"/>
                </a:endParaRPr>
              </a:p>
            </p:txBody>
          </p:sp>
          <p:sp>
            <p:nvSpPr>
              <p:cNvPr id="215" name="Rectangle 214"/>
              <p:cNvSpPr/>
              <p:nvPr/>
            </p:nvSpPr>
            <p:spPr bwMode="auto">
              <a:xfrm>
                <a:off x="1610385" y="4626798"/>
                <a:ext cx="552561" cy="853054"/>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6" name="Round Same Side Corner Rectangle 215"/>
              <p:cNvSpPr/>
              <p:nvPr/>
            </p:nvSpPr>
            <p:spPr bwMode="auto">
              <a:xfrm flipV="1">
                <a:off x="1840210" y="4535287"/>
                <a:ext cx="96570" cy="16095"/>
              </a:xfrm>
              <a:prstGeom prst="round2Same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Oval 216"/>
              <p:cNvSpPr/>
              <p:nvPr/>
            </p:nvSpPr>
            <p:spPr bwMode="auto">
              <a:xfrm>
                <a:off x="2077612" y="4550265"/>
                <a:ext cx="16095" cy="16095"/>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Freeform 13"/>
              <p:cNvSpPr>
                <a:spLocks/>
              </p:cNvSpPr>
              <p:nvPr/>
            </p:nvSpPr>
            <p:spPr bwMode="auto">
              <a:xfrm>
                <a:off x="1885813" y="5520649"/>
                <a:ext cx="28567" cy="25260"/>
              </a:xfrm>
              <a:custGeom>
                <a:avLst/>
                <a:gdLst>
                  <a:gd name="T0" fmla="*/ 0 w 1140"/>
                  <a:gd name="T1" fmla="*/ 1008 h 1008"/>
                  <a:gd name="T2" fmla="*/ 1140 w 1140"/>
                  <a:gd name="T3" fmla="*/ 1008 h 1008"/>
                  <a:gd name="T4" fmla="*/ 1140 w 1140"/>
                  <a:gd name="T5" fmla="*/ 0 h 1008"/>
                  <a:gd name="T6" fmla="*/ 0 w 1140"/>
                  <a:gd name="T7" fmla="*/ 159 h 1008"/>
                  <a:gd name="T8" fmla="*/ 0 w 1140"/>
                  <a:gd name="T9" fmla="*/ 1008 h 1008"/>
                </a:gdLst>
                <a:ahLst/>
                <a:cxnLst>
                  <a:cxn ang="0">
                    <a:pos x="T0" y="T1"/>
                  </a:cxn>
                  <a:cxn ang="0">
                    <a:pos x="T2" y="T3"/>
                  </a:cxn>
                  <a:cxn ang="0">
                    <a:pos x="T4" y="T5"/>
                  </a:cxn>
                  <a:cxn ang="0">
                    <a:pos x="T6" y="T7"/>
                  </a:cxn>
                  <a:cxn ang="0">
                    <a:pos x="T8" y="T9"/>
                  </a:cxn>
                </a:cxnLst>
                <a:rect l="0" t="0" r="r" b="b"/>
                <a:pathLst>
                  <a:path w="1140" h="1008">
                    <a:moveTo>
                      <a:pt x="0" y="1008"/>
                    </a:moveTo>
                    <a:lnTo>
                      <a:pt x="1140" y="1008"/>
                    </a:lnTo>
                    <a:lnTo>
                      <a:pt x="1140" y="0"/>
                    </a:lnTo>
                    <a:lnTo>
                      <a:pt x="0" y="159"/>
                    </a:lnTo>
                    <a:lnTo>
                      <a:pt x="0" y="1008"/>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19" name="Freeform 14"/>
              <p:cNvSpPr>
                <a:spLocks/>
              </p:cNvSpPr>
              <p:nvPr/>
            </p:nvSpPr>
            <p:spPr bwMode="auto">
              <a:xfrm>
                <a:off x="1858950" y="5524758"/>
                <a:ext cx="21877" cy="21150"/>
              </a:xfrm>
              <a:custGeom>
                <a:avLst/>
                <a:gdLst>
                  <a:gd name="T0" fmla="*/ 873 w 873"/>
                  <a:gd name="T1" fmla="*/ 844 h 844"/>
                  <a:gd name="T2" fmla="*/ 873 w 873"/>
                  <a:gd name="T3" fmla="*/ 0 h 844"/>
                  <a:gd name="T4" fmla="*/ 0 w 873"/>
                  <a:gd name="T5" fmla="*/ 123 h 844"/>
                  <a:gd name="T6" fmla="*/ 0 w 873"/>
                  <a:gd name="T7" fmla="*/ 844 h 844"/>
                  <a:gd name="T8" fmla="*/ 873 w 873"/>
                  <a:gd name="T9" fmla="*/ 844 h 844"/>
                </a:gdLst>
                <a:ahLst/>
                <a:cxnLst>
                  <a:cxn ang="0">
                    <a:pos x="T0" y="T1"/>
                  </a:cxn>
                  <a:cxn ang="0">
                    <a:pos x="T2" y="T3"/>
                  </a:cxn>
                  <a:cxn ang="0">
                    <a:pos x="T4" y="T5"/>
                  </a:cxn>
                  <a:cxn ang="0">
                    <a:pos x="T6" y="T7"/>
                  </a:cxn>
                  <a:cxn ang="0">
                    <a:pos x="T8" y="T9"/>
                  </a:cxn>
                </a:cxnLst>
                <a:rect l="0" t="0" r="r" b="b"/>
                <a:pathLst>
                  <a:path w="873" h="844">
                    <a:moveTo>
                      <a:pt x="873" y="844"/>
                    </a:moveTo>
                    <a:lnTo>
                      <a:pt x="873" y="0"/>
                    </a:lnTo>
                    <a:lnTo>
                      <a:pt x="0" y="123"/>
                    </a:lnTo>
                    <a:lnTo>
                      <a:pt x="0" y="844"/>
                    </a:lnTo>
                    <a:lnTo>
                      <a:pt x="873" y="844"/>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0" name="Freeform 15"/>
              <p:cNvSpPr>
                <a:spLocks/>
              </p:cNvSpPr>
              <p:nvPr/>
            </p:nvSpPr>
            <p:spPr bwMode="auto">
              <a:xfrm>
                <a:off x="1858950" y="5550895"/>
                <a:ext cx="21877" cy="21100"/>
              </a:xfrm>
              <a:custGeom>
                <a:avLst/>
                <a:gdLst>
                  <a:gd name="T0" fmla="*/ 873 w 873"/>
                  <a:gd name="T1" fmla="*/ 0 h 842"/>
                  <a:gd name="T2" fmla="*/ 0 w 873"/>
                  <a:gd name="T3" fmla="*/ 0 h 842"/>
                  <a:gd name="T4" fmla="*/ 0 w 873"/>
                  <a:gd name="T5" fmla="*/ 721 h 842"/>
                  <a:gd name="T6" fmla="*/ 873 w 873"/>
                  <a:gd name="T7" fmla="*/ 842 h 842"/>
                  <a:gd name="T8" fmla="*/ 873 w 873"/>
                  <a:gd name="T9" fmla="*/ 0 h 842"/>
                </a:gdLst>
                <a:ahLst/>
                <a:cxnLst>
                  <a:cxn ang="0">
                    <a:pos x="T0" y="T1"/>
                  </a:cxn>
                  <a:cxn ang="0">
                    <a:pos x="T2" y="T3"/>
                  </a:cxn>
                  <a:cxn ang="0">
                    <a:pos x="T4" y="T5"/>
                  </a:cxn>
                  <a:cxn ang="0">
                    <a:pos x="T6" y="T7"/>
                  </a:cxn>
                  <a:cxn ang="0">
                    <a:pos x="T8" y="T9"/>
                  </a:cxn>
                </a:cxnLst>
                <a:rect l="0" t="0" r="r" b="b"/>
                <a:pathLst>
                  <a:path w="873" h="842">
                    <a:moveTo>
                      <a:pt x="873" y="0"/>
                    </a:moveTo>
                    <a:lnTo>
                      <a:pt x="0" y="0"/>
                    </a:lnTo>
                    <a:lnTo>
                      <a:pt x="0" y="721"/>
                    </a:lnTo>
                    <a:lnTo>
                      <a:pt x="873" y="842"/>
                    </a:lnTo>
                    <a:lnTo>
                      <a:pt x="873"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1" name="Freeform 16"/>
              <p:cNvSpPr>
                <a:spLocks/>
              </p:cNvSpPr>
              <p:nvPr/>
            </p:nvSpPr>
            <p:spPr bwMode="auto">
              <a:xfrm>
                <a:off x="1885813" y="5550895"/>
                <a:ext cx="28567" cy="25184"/>
              </a:xfrm>
              <a:custGeom>
                <a:avLst/>
                <a:gdLst>
                  <a:gd name="T0" fmla="*/ 0 w 1140"/>
                  <a:gd name="T1" fmla="*/ 0 h 1005"/>
                  <a:gd name="T2" fmla="*/ 0 w 1140"/>
                  <a:gd name="T3" fmla="*/ 847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7"/>
                    </a:lnTo>
                    <a:lnTo>
                      <a:pt x="1140" y="1005"/>
                    </a:lnTo>
                    <a:lnTo>
                      <a:pt x="1140" y="0"/>
                    </a:lnTo>
                    <a:lnTo>
                      <a:pt x="0" y="0"/>
                    </a:lnTo>
                    <a:close/>
                  </a:path>
                </a:pathLst>
              </a:custGeom>
              <a:solidFill>
                <a:srgbClr val="4E4E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2" name="Freeform 20"/>
              <p:cNvSpPr>
                <a:spLocks noEditPoints="1"/>
              </p:cNvSpPr>
              <p:nvPr/>
            </p:nvSpPr>
            <p:spPr bwMode="auto">
              <a:xfrm>
                <a:off x="2085660" y="5524861"/>
                <a:ext cx="45619" cy="47133"/>
              </a:xfrm>
              <a:custGeom>
                <a:avLst/>
                <a:gdLst>
                  <a:gd name="T0" fmla="*/ 41 w 1845"/>
                  <a:gd name="T1" fmla="*/ 1632 h 1907"/>
                  <a:gd name="T2" fmla="*/ 552 w 1845"/>
                  <a:gd name="T3" fmla="*/ 1102 h 1907"/>
                  <a:gd name="T4" fmla="*/ 430 w 1845"/>
                  <a:gd name="T5" fmla="*/ 709 h 1907"/>
                  <a:gd name="T6" fmla="*/ 1135 w 1845"/>
                  <a:gd name="T7" fmla="*/ 0 h 1907"/>
                  <a:gd name="T8" fmla="*/ 1845 w 1845"/>
                  <a:gd name="T9" fmla="*/ 709 h 1907"/>
                  <a:gd name="T10" fmla="*/ 1135 w 1845"/>
                  <a:gd name="T11" fmla="*/ 1413 h 1907"/>
                  <a:gd name="T12" fmla="*/ 796 w 1845"/>
                  <a:gd name="T13" fmla="*/ 1326 h 1907"/>
                  <a:gd name="T14" fmla="*/ 281 w 1845"/>
                  <a:gd name="T15" fmla="*/ 1862 h 1907"/>
                  <a:gd name="T16" fmla="*/ 124 w 1845"/>
                  <a:gd name="T17" fmla="*/ 1865 h 1907"/>
                  <a:gd name="T18" fmla="*/ 45 w 1845"/>
                  <a:gd name="T19" fmla="*/ 1789 h 1907"/>
                  <a:gd name="T20" fmla="*/ 41 w 1845"/>
                  <a:gd name="T21" fmla="*/ 1632 h 1907"/>
                  <a:gd name="T22" fmla="*/ 1135 w 1845"/>
                  <a:gd name="T23" fmla="*/ 1195 h 1907"/>
                  <a:gd name="T24" fmla="*/ 1625 w 1845"/>
                  <a:gd name="T25" fmla="*/ 709 h 1907"/>
                  <a:gd name="T26" fmla="*/ 1135 w 1845"/>
                  <a:gd name="T27" fmla="*/ 222 h 1907"/>
                  <a:gd name="T28" fmla="*/ 648 w 1845"/>
                  <a:gd name="T29" fmla="*/ 709 h 1907"/>
                  <a:gd name="T30" fmla="*/ 1135 w 1845"/>
                  <a:gd name="T31" fmla="*/ 1195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5" h="1907">
                    <a:moveTo>
                      <a:pt x="41" y="1632"/>
                    </a:moveTo>
                    <a:cubicBezTo>
                      <a:pt x="552" y="1102"/>
                      <a:pt x="552" y="1102"/>
                      <a:pt x="552" y="1102"/>
                    </a:cubicBezTo>
                    <a:cubicBezTo>
                      <a:pt x="475" y="989"/>
                      <a:pt x="430" y="853"/>
                      <a:pt x="430" y="709"/>
                    </a:cubicBezTo>
                    <a:cubicBezTo>
                      <a:pt x="430" y="319"/>
                      <a:pt x="745" y="0"/>
                      <a:pt x="1135" y="0"/>
                    </a:cubicBezTo>
                    <a:cubicBezTo>
                      <a:pt x="1528" y="0"/>
                      <a:pt x="1845" y="319"/>
                      <a:pt x="1845" y="709"/>
                    </a:cubicBezTo>
                    <a:cubicBezTo>
                      <a:pt x="1845" y="1097"/>
                      <a:pt x="1528" y="1413"/>
                      <a:pt x="1135" y="1413"/>
                    </a:cubicBezTo>
                    <a:cubicBezTo>
                      <a:pt x="1013" y="1413"/>
                      <a:pt x="897" y="1381"/>
                      <a:pt x="796" y="1326"/>
                    </a:cubicBezTo>
                    <a:cubicBezTo>
                      <a:pt x="281" y="1862"/>
                      <a:pt x="281" y="1862"/>
                      <a:pt x="281" y="1862"/>
                    </a:cubicBezTo>
                    <a:cubicBezTo>
                      <a:pt x="239" y="1907"/>
                      <a:pt x="170" y="1907"/>
                      <a:pt x="124" y="1865"/>
                    </a:cubicBezTo>
                    <a:cubicBezTo>
                      <a:pt x="45" y="1789"/>
                      <a:pt x="45" y="1789"/>
                      <a:pt x="45" y="1789"/>
                    </a:cubicBezTo>
                    <a:cubicBezTo>
                      <a:pt x="2" y="1748"/>
                      <a:pt x="0" y="1677"/>
                      <a:pt x="41" y="1632"/>
                    </a:cubicBezTo>
                    <a:close/>
                    <a:moveTo>
                      <a:pt x="1135" y="1195"/>
                    </a:moveTo>
                    <a:cubicBezTo>
                      <a:pt x="1406" y="1195"/>
                      <a:pt x="1625" y="976"/>
                      <a:pt x="1625" y="709"/>
                    </a:cubicBezTo>
                    <a:cubicBezTo>
                      <a:pt x="1625" y="438"/>
                      <a:pt x="1406" y="222"/>
                      <a:pt x="1135" y="222"/>
                    </a:cubicBezTo>
                    <a:cubicBezTo>
                      <a:pt x="867" y="222"/>
                      <a:pt x="648" y="438"/>
                      <a:pt x="648" y="709"/>
                    </a:cubicBezTo>
                    <a:cubicBezTo>
                      <a:pt x="648" y="976"/>
                      <a:pt x="867" y="1195"/>
                      <a:pt x="1135" y="1195"/>
                    </a:cubicBezTo>
                    <a:close/>
                  </a:path>
                </a:pathLst>
              </a:custGeom>
              <a:solidFill>
                <a:srgbClr val="4E4E4E"/>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3" name="Freeform 24"/>
              <p:cNvSpPr>
                <a:spLocks/>
              </p:cNvSpPr>
              <p:nvPr/>
            </p:nvSpPr>
            <p:spPr bwMode="auto">
              <a:xfrm flipH="1">
                <a:off x="1646393" y="5524758"/>
                <a:ext cx="54539" cy="45619"/>
              </a:xfrm>
              <a:custGeom>
                <a:avLst/>
                <a:gdLst>
                  <a:gd name="T0" fmla="*/ 2378 w 4084"/>
                  <a:gd name="T1" fmla="*/ 0 h 3416"/>
                  <a:gd name="T2" fmla="*/ 4084 w 4084"/>
                  <a:gd name="T3" fmla="*/ 1709 h 3416"/>
                  <a:gd name="T4" fmla="*/ 2378 w 4084"/>
                  <a:gd name="T5" fmla="*/ 3416 h 3416"/>
                  <a:gd name="T6" fmla="*/ 1259 w 4084"/>
                  <a:gd name="T7" fmla="*/ 3416 h 3416"/>
                  <a:gd name="T8" fmla="*/ 2553 w 4084"/>
                  <a:gd name="T9" fmla="*/ 2116 h 3416"/>
                  <a:gd name="T10" fmla="*/ 0 w 4084"/>
                  <a:gd name="T11" fmla="*/ 2116 h 3416"/>
                  <a:gd name="T12" fmla="*/ 0 w 4084"/>
                  <a:gd name="T13" fmla="*/ 1290 h 3416"/>
                  <a:gd name="T14" fmla="*/ 2541 w 4084"/>
                  <a:gd name="T15" fmla="*/ 1290 h 3416"/>
                  <a:gd name="T16" fmla="*/ 1245 w 4084"/>
                  <a:gd name="T17" fmla="*/ 0 h 3416"/>
                  <a:gd name="T18" fmla="*/ 2378 w 4084"/>
                  <a:gd name="T19" fmla="*/ 0 h 3416"/>
                  <a:gd name="T20" fmla="*/ 2378 w 4084"/>
                  <a:gd name="T21" fmla="*/ 0 h 3416"/>
                  <a:gd name="T22" fmla="*/ 2378 w 4084"/>
                  <a:gd name="T23" fmla="*/ 0 h 3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4" h="3416">
                    <a:moveTo>
                      <a:pt x="2378" y="0"/>
                    </a:moveTo>
                    <a:lnTo>
                      <a:pt x="4084" y="1709"/>
                    </a:lnTo>
                    <a:lnTo>
                      <a:pt x="2378" y="3416"/>
                    </a:lnTo>
                    <a:lnTo>
                      <a:pt x="1259" y="3416"/>
                    </a:lnTo>
                    <a:lnTo>
                      <a:pt x="2553" y="2116"/>
                    </a:lnTo>
                    <a:lnTo>
                      <a:pt x="0" y="2116"/>
                    </a:lnTo>
                    <a:lnTo>
                      <a:pt x="0" y="1290"/>
                    </a:lnTo>
                    <a:lnTo>
                      <a:pt x="2541" y="1290"/>
                    </a:lnTo>
                    <a:lnTo>
                      <a:pt x="1245" y="0"/>
                    </a:lnTo>
                    <a:lnTo>
                      <a:pt x="2378" y="0"/>
                    </a:lnTo>
                    <a:lnTo>
                      <a:pt x="2378" y="0"/>
                    </a:lnTo>
                    <a:lnTo>
                      <a:pt x="2378" y="0"/>
                    </a:lnTo>
                    <a:close/>
                  </a:path>
                </a:pathLst>
              </a:custGeom>
              <a:solidFill>
                <a:srgbClr val="4E4E4E"/>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224" name="Rectangle 223"/>
              <p:cNvSpPr/>
              <p:nvPr/>
            </p:nvSpPr>
            <p:spPr bwMode="auto">
              <a:xfrm flipH="1">
                <a:off x="2026087" y="502944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Rectangle 224"/>
              <p:cNvSpPr/>
              <p:nvPr/>
            </p:nvSpPr>
            <p:spPr bwMode="auto">
              <a:xfrm flipH="1">
                <a:off x="1709024" y="502944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6" name="Rectangle 225"/>
              <p:cNvSpPr/>
              <p:nvPr/>
            </p:nvSpPr>
            <p:spPr bwMode="auto">
              <a:xfrm flipH="1">
                <a:off x="2026087" y="5173631"/>
                <a:ext cx="136859"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Rectangle 226"/>
              <p:cNvSpPr/>
              <p:nvPr/>
            </p:nvSpPr>
            <p:spPr bwMode="auto">
              <a:xfrm flipH="1">
                <a:off x="1709024" y="5173631"/>
                <a:ext cx="310896" cy="136859"/>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28" name="Straight Connector 227"/>
              <p:cNvCxnSpPr/>
              <p:nvPr/>
            </p:nvCxnSpPr>
            <p:spPr>
              <a:xfrm>
                <a:off x="1930793" y="4670178"/>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p:nvCxnSpPr>
            <p:spPr>
              <a:xfrm>
                <a:off x="1930793" y="4741390"/>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p:nvCxnSpPr>
            <p:spPr>
              <a:xfrm>
                <a:off x="1930793" y="4805707"/>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p:nvCxnSpPr>
            <p:spPr>
              <a:xfrm>
                <a:off x="1930790" y="4870024"/>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a:off x="1930793" y="4934341"/>
                <a:ext cx="184419" cy="0"/>
              </a:xfrm>
              <a:prstGeom prst="line">
                <a:avLst/>
              </a:prstGeom>
              <a:ln>
                <a:solidFill>
                  <a:srgbClr val="32145A"/>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3" name="Freeform 10"/>
              <p:cNvSpPr>
                <a:spLocks noChangeAspect="1" noEditPoints="1"/>
              </p:cNvSpPr>
              <p:nvPr/>
            </p:nvSpPr>
            <p:spPr bwMode="auto">
              <a:xfrm>
                <a:off x="540178" y="4549544"/>
                <a:ext cx="593354" cy="1065867"/>
              </a:xfrm>
              <a:prstGeom prst="roundRect">
                <a:avLst>
                  <a:gd name="adj" fmla="val 7324"/>
                </a:avLst>
              </a:prstGeom>
              <a:solidFill>
                <a:srgbClr val="333333"/>
              </a:solidFill>
              <a:ln>
                <a:noFill/>
              </a:ln>
              <a:extLst/>
            </p:spPr>
            <p:txBody>
              <a:bodyPr vert="horz" wrap="square" lIns="89570" tIns="44785" rIns="89570" bIns="44785" numCol="1" anchor="t" anchorCtr="0" compatLnSpc="1">
                <a:prstTxWarp prst="textNoShape">
                  <a:avLst/>
                </a:prstTxWarp>
              </a:bodyPr>
              <a:lstStyle/>
              <a:p>
                <a:pPr defTabSz="913555">
                  <a:defRPr/>
                </a:pPr>
                <a:endParaRPr lang="en-US" sz="1763" kern="0" dirty="0">
                  <a:solidFill>
                    <a:srgbClr val="FFFFFF"/>
                  </a:solidFill>
                  <a:latin typeface="Segoe UI"/>
                </a:endParaRPr>
              </a:p>
            </p:txBody>
          </p:sp>
          <p:sp>
            <p:nvSpPr>
              <p:cNvPr id="234" name="Rounded Rectangle 233"/>
              <p:cNvSpPr/>
              <p:nvPr/>
            </p:nvSpPr>
            <p:spPr bwMode="auto">
              <a:xfrm>
                <a:off x="568261" y="4677551"/>
                <a:ext cx="537189" cy="801081"/>
              </a:xfrm>
              <a:prstGeom prst="roundRect">
                <a:avLst>
                  <a:gd name="adj" fmla="val 1187"/>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5" name="Group 234"/>
              <p:cNvGrpSpPr/>
              <p:nvPr/>
            </p:nvGrpSpPr>
            <p:grpSpPr>
              <a:xfrm>
                <a:off x="751181" y="4641194"/>
                <a:ext cx="134394" cy="15647"/>
                <a:chOff x="5596078" y="2180378"/>
                <a:chExt cx="138544" cy="16130"/>
              </a:xfrm>
              <a:solidFill>
                <a:schemeClr val="tx1">
                  <a:lumMod val="50000"/>
                </a:schemeClr>
              </a:solidFill>
            </p:grpSpPr>
            <p:sp>
              <p:nvSpPr>
                <p:cNvPr id="262" name="Rounded Rectangle 261"/>
                <p:cNvSpPr/>
                <p:nvPr/>
              </p:nvSpPr>
              <p:spPr bwMode="auto">
                <a:xfrm>
                  <a:off x="5637840" y="2180378"/>
                  <a:ext cx="96782" cy="16130"/>
                </a:xfrm>
                <a:prstGeom prst="roundRect">
                  <a:avLst>
                    <a:gd name="adj" fmla="val 5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Oval 262"/>
                <p:cNvSpPr/>
                <p:nvPr/>
              </p:nvSpPr>
              <p:spPr bwMode="auto">
                <a:xfrm>
                  <a:off x="5596078" y="2180378"/>
                  <a:ext cx="16130" cy="1613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36" name="Oval 235"/>
              <p:cNvSpPr/>
              <p:nvPr/>
            </p:nvSpPr>
            <p:spPr bwMode="auto">
              <a:xfrm>
                <a:off x="823550" y="4593872"/>
                <a:ext cx="26610" cy="2661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7" name="Oval 236"/>
              <p:cNvSpPr/>
              <p:nvPr/>
            </p:nvSpPr>
            <p:spPr bwMode="auto">
              <a:xfrm>
                <a:off x="796940" y="5508692"/>
                <a:ext cx="79831" cy="79831"/>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8" name="Rectangle 237"/>
              <p:cNvSpPr/>
              <p:nvPr/>
            </p:nvSpPr>
            <p:spPr bwMode="auto">
              <a:xfrm>
                <a:off x="598225" y="4704721"/>
                <a:ext cx="476049" cy="77299"/>
              </a:xfrm>
              <a:prstGeom prst="rect">
                <a:avLst/>
              </a:prstGeom>
              <a:solidFill>
                <a:srgbClr val="005A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9" name="Rectangle 238"/>
              <p:cNvSpPr/>
              <p:nvPr/>
            </p:nvSpPr>
            <p:spPr bwMode="auto">
              <a:xfrm>
                <a:off x="602651" y="4841407"/>
                <a:ext cx="467196" cy="599127"/>
              </a:xfrm>
              <a:prstGeom prst="rect">
                <a:avLst/>
              </a:prstGeom>
              <a:noFill/>
              <a:ln w="12700">
                <a:solidFill>
                  <a:srgbClr val="005A9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40" name="Straight Connector 239"/>
              <p:cNvCxnSpPr/>
              <p:nvPr/>
            </p:nvCxnSpPr>
            <p:spPr>
              <a:xfrm>
                <a:off x="644407" y="4907348"/>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44407" y="4971823"/>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644407" y="5030056"/>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644404" y="5088289"/>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644407" y="5262987"/>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644407" y="5146522"/>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644405" y="5204755"/>
                <a:ext cx="245893" cy="0"/>
              </a:xfrm>
              <a:prstGeom prst="line">
                <a:avLst/>
              </a:prstGeom>
              <a:ln>
                <a:solidFill>
                  <a:srgbClr val="005A9E"/>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47" name="Group 246"/>
              <p:cNvGrpSpPr/>
              <p:nvPr/>
            </p:nvGrpSpPr>
            <p:grpSpPr>
              <a:xfrm>
                <a:off x="1022496" y="4379028"/>
                <a:ext cx="651017" cy="1236383"/>
                <a:chOff x="5651685" y="-476444"/>
                <a:chExt cx="1669255" cy="2809977"/>
              </a:xfrm>
            </p:grpSpPr>
            <p:sp>
              <p:nvSpPr>
                <p:cNvPr id="256" name="Rectangle 255"/>
                <p:cNvSpPr/>
                <p:nvPr/>
              </p:nvSpPr>
              <p:spPr bwMode="auto">
                <a:xfrm>
                  <a:off x="6203006" y="-476444"/>
                  <a:ext cx="566612" cy="171451"/>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Freeform 256"/>
                <p:cNvSpPr/>
                <p:nvPr/>
              </p:nvSpPr>
              <p:spPr bwMode="auto">
                <a:xfrm>
                  <a:off x="5651685" y="-476444"/>
                  <a:ext cx="1669255" cy="2809977"/>
                </a:xfrm>
                <a:custGeom>
                  <a:avLst/>
                  <a:gdLst>
                    <a:gd name="connsiteX0" fmla="*/ 239948 w 1715629"/>
                    <a:gd name="connsiteY0" fmla="*/ 0 h 2809977"/>
                    <a:gd name="connsiteX1" fmla="*/ 622279 w 1715629"/>
                    <a:gd name="connsiteY1" fmla="*/ 0 h 2809977"/>
                    <a:gd name="connsiteX2" fmla="*/ 626704 w 1715629"/>
                    <a:gd name="connsiteY2" fmla="*/ 21916 h 2809977"/>
                    <a:gd name="connsiteX3" fmla="*/ 705692 w 1715629"/>
                    <a:gd name="connsiteY3" fmla="*/ 74273 h 2809977"/>
                    <a:gd name="connsiteX4" fmla="*/ 1009937 w 1715629"/>
                    <a:gd name="connsiteY4" fmla="*/ 74273 h 2809977"/>
                    <a:gd name="connsiteX5" fmla="*/ 1088926 w 1715629"/>
                    <a:gd name="connsiteY5" fmla="*/ 21916 h 2809977"/>
                    <a:gd name="connsiteX6" fmla="*/ 1093350 w 1715629"/>
                    <a:gd name="connsiteY6" fmla="*/ 0 h 2809977"/>
                    <a:gd name="connsiteX7" fmla="*/ 1475681 w 1715629"/>
                    <a:gd name="connsiteY7" fmla="*/ 0 h 2809977"/>
                    <a:gd name="connsiteX8" fmla="*/ 1715629 w 1715629"/>
                    <a:gd name="connsiteY8" fmla="*/ 239948 h 2809977"/>
                    <a:gd name="connsiteX9" fmla="*/ 1715629 w 1715629"/>
                    <a:gd name="connsiteY9" fmla="*/ 2570029 h 2809977"/>
                    <a:gd name="connsiteX10" fmla="*/ 1475681 w 1715629"/>
                    <a:gd name="connsiteY10" fmla="*/ 2809977 h 2809977"/>
                    <a:gd name="connsiteX11" fmla="*/ 239948 w 1715629"/>
                    <a:gd name="connsiteY11" fmla="*/ 2809977 h 2809977"/>
                    <a:gd name="connsiteX12" fmla="*/ 0 w 1715629"/>
                    <a:gd name="connsiteY12" fmla="*/ 2570029 h 2809977"/>
                    <a:gd name="connsiteX13" fmla="*/ 0 w 1715629"/>
                    <a:gd name="connsiteY13" fmla="*/ 239948 h 2809977"/>
                    <a:gd name="connsiteX14" fmla="*/ 239948 w 1715629"/>
                    <a:gd name="connsiteY14" fmla="*/ 0 h 2809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5629" h="2809977">
                      <a:moveTo>
                        <a:pt x="239948" y="0"/>
                      </a:moveTo>
                      <a:lnTo>
                        <a:pt x="622279" y="0"/>
                      </a:lnTo>
                      <a:lnTo>
                        <a:pt x="626704" y="21916"/>
                      </a:lnTo>
                      <a:cubicBezTo>
                        <a:pt x="639718" y="52684"/>
                        <a:pt x="670184" y="74273"/>
                        <a:pt x="705692" y="74273"/>
                      </a:cubicBezTo>
                      <a:lnTo>
                        <a:pt x="1009937" y="74273"/>
                      </a:lnTo>
                      <a:cubicBezTo>
                        <a:pt x="1045446" y="74273"/>
                        <a:pt x="1075912" y="52684"/>
                        <a:pt x="1088926" y="21916"/>
                      </a:cubicBezTo>
                      <a:lnTo>
                        <a:pt x="1093350" y="0"/>
                      </a:lnTo>
                      <a:lnTo>
                        <a:pt x="1475681" y="0"/>
                      </a:lnTo>
                      <a:cubicBezTo>
                        <a:pt x="1608201" y="0"/>
                        <a:pt x="1715629" y="107428"/>
                        <a:pt x="1715629" y="239948"/>
                      </a:cubicBezTo>
                      <a:lnTo>
                        <a:pt x="1715629" y="2570029"/>
                      </a:lnTo>
                      <a:cubicBezTo>
                        <a:pt x="1715629" y="2702549"/>
                        <a:pt x="1608201" y="2809977"/>
                        <a:pt x="1475681" y="2809977"/>
                      </a:cubicBezTo>
                      <a:lnTo>
                        <a:pt x="239948" y="2809977"/>
                      </a:lnTo>
                      <a:cubicBezTo>
                        <a:pt x="107428" y="2809977"/>
                        <a:pt x="0" y="2702549"/>
                        <a:pt x="0" y="2570029"/>
                      </a:cubicBezTo>
                      <a:lnTo>
                        <a:pt x="0" y="239948"/>
                      </a:lnTo>
                      <a:cubicBezTo>
                        <a:pt x="0" y="107428"/>
                        <a:pt x="107428" y="0"/>
                        <a:pt x="239948" y="0"/>
                      </a:cubicBezTo>
                      <a:close/>
                    </a:path>
                  </a:pathLst>
                </a:cu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58" name="Group 257"/>
                <p:cNvGrpSpPr/>
                <p:nvPr/>
              </p:nvGrpSpPr>
              <p:grpSpPr>
                <a:xfrm>
                  <a:off x="6124436" y="2123612"/>
                  <a:ext cx="723752" cy="98117"/>
                  <a:chOff x="6147223" y="2123612"/>
                  <a:chExt cx="723752" cy="98117"/>
                </a:xfrm>
              </p:grpSpPr>
              <p:sp>
                <p:nvSpPr>
                  <p:cNvPr id="259" name="Rounded Rectangle 258"/>
                  <p:cNvSpPr/>
                  <p:nvPr/>
                </p:nvSpPr>
                <p:spPr bwMode="auto">
                  <a:xfrm>
                    <a:off x="6366215" y="2123612"/>
                    <a:ext cx="285769" cy="98117"/>
                  </a:xfrm>
                  <a:prstGeom prst="roundRect">
                    <a:avLst>
                      <a:gd name="adj" fmla="val 50000"/>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Oval 259"/>
                  <p:cNvSpPr/>
                  <p:nvPr/>
                </p:nvSpPr>
                <p:spPr bwMode="auto">
                  <a:xfrm>
                    <a:off x="6147223"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6801125" y="2137745"/>
                    <a:ext cx="69850" cy="69850"/>
                  </a:xfrm>
                  <a:prstGeom prst="ellipse">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3313" rIns="179140" bIns="143313" numCol="1" spcCol="0" rtlCol="0" fromWordArt="0" anchor="t" anchorCtr="0" forceAA="0" compatLnSpc="1">
                    <a:prstTxWarp prst="textNoShape">
                      <a:avLst/>
                    </a:prstTxWarp>
                    <a:noAutofit/>
                  </a:bodyPr>
                  <a:lstStyle/>
                  <a:p>
                    <a:pPr algn="ctr" defTabSz="913290"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48" name="Rounded Rectangle 247"/>
              <p:cNvSpPr/>
              <p:nvPr/>
            </p:nvSpPr>
            <p:spPr bwMode="auto">
              <a:xfrm>
                <a:off x="1063534" y="4483208"/>
                <a:ext cx="566284" cy="959409"/>
              </a:xfrm>
              <a:prstGeom prst="roundRect">
                <a:avLst>
                  <a:gd name="adj" fmla="val 6832"/>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15" tIns="143292" rIns="179115" bIns="143292" numCol="1" spcCol="0" rtlCol="0" fromWordArt="0" anchor="t" anchorCtr="0" forceAA="0" compatLnSpc="1">
                <a:prstTxWarp prst="textNoShape">
                  <a:avLst/>
                </a:prstTxWarp>
                <a:noAutofit/>
              </a:bodyPr>
              <a:lstStyle/>
              <a:p>
                <a:pPr algn="ctr" defTabSz="913116" fontAlgn="base">
                  <a:lnSpc>
                    <a:spcPct val="90000"/>
                  </a:lnSpc>
                  <a:spcBef>
                    <a:spcPct val="0"/>
                  </a:spcBef>
                  <a:spcAft>
                    <a:spcPct val="0"/>
                  </a:spcAft>
                  <a:defRPr/>
                </a:pPr>
                <a:endParaRPr lang="en-US" sz="2351"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9" name="Rectangle 248"/>
              <p:cNvSpPr/>
              <p:nvPr/>
            </p:nvSpPr>
            <p:spPr bwMode="auto">
              <a:xfrm>
                <a:off x="1109980" y="4540246"/>
                <a:ext cx="476049" cy="91833"/>
              </a:xfrm>
              <a:prstGeom prst="rect">
                <a:avLst/>
              </a:prstGeom>
              <a:solidFill>
                <a:srgbClr val="95AC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0" name="Rectangle 249"/>
              <p:cNvSpPr/>
              <p:nvPr/>
            </p:nvSpPr>
            <p:spPr bwMode="auto">
              <a:xfrm>
                <a:off x="1114406" y="4702633"/>
                <a:ext cx="467196" cy="711776"/>
              </a:xfrm>
              <a:prstGeom prst="rect">
                <a:avLst/>
              </a:prstGeom>
              <a:noFill/>
              <a:ln w="12700">
                <a:solidFill>
                  <a:srgbClr val="95AC0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1" name="Straight Connector 250"/>
              <p:cNvCxnSpPr/>
              <p:nvPr/>
            </p:nvCxnSpPr>
            <p:spPr>
              <a:xfrm>
                <a:off x="1156162" y="4788387"/>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a:off x="1156162" y="4873973"/>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a:off x="1156162" y="4959511"/>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a:off x="1156162" y="5358752"/>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1156162" y="5203478"/>
                <a:ext cx="383687" cy="0"/>
              </a:xfrm>
              <a:prstGeom prst="line">
                <a:avLst/>
              </a:prstGeom>
              <a:ln>
                <a:solidFill>
                  <a:srgbClr val="95AC08"/>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65" name="Rectangle 464"/>
            <p:cNvSpPr/>
            <p:nvPr/>
          </p:nvSpPr>
          <p:spPr>
            <a:xfrm>
              <a:off x="5230477" y="5453120"/>
              <a:ext cx="495793" cy="230913"/>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66" name="Rectangle 465"/>
            <p:cNvSpPr/>
            <p:nvPr/>
          </p:nvSpPr>
          <p:spPr bwMode="auto">
            <a:xfrm>
              <a:off x="2905367" y="3915776"/>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3392974" y="4186398"/>
              <a:ext cx="427028" cy="240661"/>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Rectangle 467"/>
            <p:cNvSpPr/>
            <p:nvPr/>
          </p:nvSpPr>
          <p:spPr>
            <a:xfrm>
              <a:off x="4064338" y="4737435"/>
              <a:ext cx="852417" cy="206869"/>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69" name="Rectangle 468"/>
            <p:cNvSpPr/>
            <p:nvPr/>
          </p:nvSpPr>
          <p:spPr bwMode="auto">
            <a:xfrm flipH="1">
              <a:off x="1794144" y="5015338"/>
              <a:ext cx="212196" cy="273718"/>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1049675" y="5295888"/>
              <a:ext cx="92331" cy="486340"/>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1278399" y="5391028"/>
              <a:ext cx="215498" cy="15801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 name="Group 2"/>
          <p:cNvGrpSpPr/>
          <p:nvPr/>
        </p:nvGrpSpPr>
        <p:grpSpPr>
          <a:xfrm>
            <a:off x="6225044" y="2096066"/>
            <a:ext cx="5936768" cy="4240093"/>
            <a:chOff x="6225046" y="2095501"/>
            <a:chExt cx="5939157" cy="4241799"/>
          </a:xfrm>
        </p:grpSpPr>
        <p:sp>
          <p:nvSpPr>
            <p:cNvPr id="452" name="Rectangle 451"/>
            <p:cNvSpPr/>
            <p:nvPr/>
          </p:nvSpPr>
          <p:spPr bwMode="auto">
            <a:xfrm>
              <a:off x="6225046" y="2095501"/>
              <a:ext cx="5939157" cy="4241799"/>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18" rIns="0" bIns="46618" numCol="1" rtlCol="0" anchor="ctr" anchorCtr="0" compatLnSpc="1">
              <a:prstTxWarp prst="textNoShape">
                <a:avLst/>
              </a:prstTxWarp>
            </a:bodyPr>
            <a:lstStyle/>
            <a:p>
              <a:pPr algn="ctr" defTabSz="932103"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472" name="Oval 471"/>
            <p:cNvSpPr/>
            <p:nvPr/>
          </p:nvSpPr>
          <p:spPr bwMode="auto">
            <a:xfrm>
              <a:off x="7010094"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Freeform 18"/>
            <p:cNvSpPr>
              <a:spLocks noChangeAspect="1" noEditPoints="1"/>
            </p:cNvSpPr>
            <p:nvPr/>
          </p:nvSpPr>
          <p:spPr bwMode="auto">
            <a:xfrm>
              <a:off x="7157812" y="2816281"/>
              <a:ext cx="557713" cy="411713"/>
            </a:xfrm>
            <a:custGeom>
              <a:avLst/>
              <a:gdLst>
                <a:gd name="T0" fmla="*/ 364 w 780"/>
                <a:gd name="T1" fmla="*/ 241 h 440"/>
                <a:gd name="T2" fmla="*/ 5 w 780"/>
                <a:gd name="T3" fmla="*/ 27 h 440"/>
                <a:gd name="T4" fmla="*/ 48 w 780"/>
                <a:gd name="T5" fmla="*/ 0 h 440"/>
                <a:gd name="T6" fmla="*/ 732 w 780"/>
                <a:gd name="T7" fmla="*/ 0 h 440"/>
                <a:gd name="T8" fmla="*/ 775 w 780"/>
                <a:gd name="T9" fmla="*/ 27 h 440"/>
                <a:gd name="T10" fmla="*/ 416 w 780"/>
                <a:gd name="T11" fmla="*/ 240 h 440"/>
                <a:gd name="T12" fmla="*/ 416 w 780"/>
                <a:gd name="T13" fmla="*/ 241 h 440"/>
                <a:gd name="T14" fmla="*/ 390 w 780"/>
                <a:gd name="T15" fmla="*/ 247 h 440"/>
                <a:gd name="T16" fmla="*/ 364 w 780"/>
                <a:gd name="T17" fmla="*/ 241 h 440"/>
                <a:gd name="T18" fmla="*/ 780 w 780"/>
                <a:gd name="T19" fmla="*/ 324 h 440"/>
                <a:gd name="T20" fmla="*/ 780 w 780"/>
                <a:gd name="T21" fmla="*/ 66 h 440"/>
                <a:gd name="T22" fmla="*/ 563 w 780"/>
                <a:gd name="T23" fmla="*/ 195 h 440"/>
                <a:gd name="T24" fmla="*/ 780 w 780"/>
                <a:gd name="T25" fmla="*/ 324 h 440"/>
                <a:gd name="T26" fmla="*/ 0 w 780"/>
                <a:gd name="T27" fmla="*/ 392 h 440"/>
                <a:gd name="T28" fmla="*/ 48 w 780"/>
                <a:gd name="T29" fmla="*/ 440 h 440"/>
                <a:gd name="T30" fmla="*/ 732 w 780"/>
                <a:gd name="T31" fmla="*/ 440 h 440"/>
                <a:gd name="T32" fmla="*/ 780 w 780"/>
                <a:gd name="T33" fmla="*/ 392 h 440"/>
                <a:gd name="T34" fmla="*/ 780 w 780"/>
                <a:gd name="T35" fmla="*/ 366 h 440"/>
                <a:gd name="T36" fmla="*/ 528 w 780"/>
                <a:gd name="T37" fmla="*/ 216 h 440"/>
                <a:gd name="T38" fmla="*/ 435 w 780"/>
                <a:gd name="T39" fmla="*/ 271 h 440"/>
                <a:gd name="T40" fmla="*/ 390 w 780"/>
                <a:gd name="T41" fmla="*/ 283 h 440"/>
                <a:gd name="T42" fmla="*/ 390 w 780"/>
                <a:gd name="T43" fmla="*/ 283 h 440"/>
                <a:gd name="T44" fmla="*/ 344 w 780"/>
                <a:gd name="T45" fmla="*/ 271 h 440"/>
                <a:gd name="T46" fmla="*/ 252 w 780"/>
                <a:gd name="T47" fmla="*/ 216 h 440"/>
                <a:gd name="T48" fmla="*/ 0 w 780"/>
                <a:gd name="T49" fmla="*/ 366 h 440"/>
                <a:gd name="T50" fmla="*/ 0 w 780"/>
                <a:gd name="T51" fmla="*/ 392 h 440"/>
                <a:gd name="T52" fmla="*/ 217 w 780"/>
                <a:gd name="T53" fmla="*/ 195 h 440"/>
                <a:gd name="T54" fmla="*/ 0 w 780"/>
                <a:gd name="T55" fmla="*/ 66 h 440"/>
                <a:gd name="T56" fmla="*/ 0 w 780"/>
                <a:gd name="T57" fmla="*/ 324 h 440"/>
                <a:gd name="T58" fmla="*/ 217 w 780"/>
                <a:gd name="T59" fmla="*/ 195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80" h="440">
                  <a:moveTo>
                    <a:pt x="364" y="241"/>
                  </a:moveTo>
                  <a:cubicBezTo>
                    <a:pt x="5" y="27"/>
                    <a:pt x="5" y="27"/>
                    <a:pt x="5" y="27"/>
                  </a:cubicBezTo>
                  <a:cubicBezTo>
                    <a:pt x="13" y="11"/>
                    <a:pt x="29" y="0"/>
                    <a:pt x="48" y="0"/>
                  </a:cubicBezTo>
                  <a:cubicBezTo>
                    <a:pt x="732" y="0"/>
                    <a:pt x="732" y="0"/>
                    <a:pt x="732" y="0"/>
                  </a:cubicBezTo>
                  <a:cubicBezTo>
                    <a:pt x="751" y="0"/>
                    <a:pt x="767" y="11"/>
                    <a:pt x="775" y="27"/>
                  </a:cubicBezTo>
                  <a:cubicBezTo>
                    <a:pt x="416" y="240"/>
                    <a:pt x="416" y="240"/>
                    <a:pt x="416" y="240"/>
                  </a:cubicBezTo>
                  <a:cubicBezTo>
                    <a:pt x="416" y="241"/>
                    <a:pt x="416" y="241"/>
                    <a:pt x="416" y="241"/>
                  </a:cubicBezTo>
                  <a:cubicBezTo>
                    <a:pt x="409" y="245"/>
                    <a:pt x="400" y="247"/>
                    <a:pt x="390" y="247"/>
                  </a:cubicBezTo>
                  <a:cubicBezTo>
                    <a:pt x="380" y="247"/>
                    <a:pt x="370" y="245"/>
                    <a:pt x="364" y="241"/>
                  </a:cubicBezTo>
                  <a:close/>
                  <a:moveTo>
                    <a:pt x="780" y="324"/>
                  </a:moveTo>
                  <a:cubicBezTo>
                    <a:pt x="780" y="66"/>
                    <a:pt x="780" y="66"/>
                    <a:pt x="780" y="66"/>
                  </a:cubicBezTo>
                  <a:cubicBezTo>
                    <a:pt x="563" y="195"/>
                    <a:pt x="563" y="195"/>
                    <a:pt x="563" y="195"/>
                  </a:cubicBezTo>
                  <a:lnTo>
                    <a:pt x="780" y="324"/>
                  </a:lnTo>
                  <a:close/>
                  <a:moveTo>
                    <a:pt x="0" y="392"/>
                  </a:moveTo>
                  <a:cubicBezTo>
                    <a:pt x="0" y="419"/>
                    <a:pt x="21" y="440"/>
                    <a:pt x="48" y="440"/>
                  </a:cubicBezTo>
                  <a:cubicBezTo>
                    <a:pt x="732" y="440"/>
                    <a:pt x="732" y="440"/>
                    <a:pt x="732" y="440"/>
                  </a:cubicBezTo>
                  <a:cubicBezTo>
                    <a:pt x="758" y="440"/>
                    <a:pt x="780" y="419"/>
                    <a:pt x="780" y="392"/>
                  </a:cubicBezTo>
                  <a:cubicBezTo>
                    <a:pt x="780" y="366"/>
                    <a:pt x="780" y="366"/>
                    <a:pt x="780" y="366"/>
                  </a:cubicBezTo>
                  <a:cubicBezTo>
                    <a:pt x="528" y="216"/>
                    <a:pt x="528" y="216"/>
                    <a:pt x="528" y="216"/>
                  </a:cubicBezTo>
                  <a:cubicBezTo>
                    <a:pt x="435" y="271"/>
                    <a:pt x="435" y="271"/>
                    <a:pt x="435" y="271"/>
                  </a:cubicBezTo>
                  <a:cubicBezTo>
                    <a:pt x="423" y="279"/>
                    <a:pt x="407" y="283"/>
                    <a:pt x="390" y="283"/>
                  </a:cubicBezTo>
                  <a:cubicBezTo>
                    <a:pt x="390" y="283"/>
                    <a:pt x="390" y="283"/>
                    <a:pt x="390" y="283"/>
                  </a:cubicBezTo>
                  <a:cubicBezTo>
                    <a:pt x="373" y="283"/>
                    <a:pt x="357" y="279"/>
                    <a:pt x="344" y="271"/>
                  </a:cubicBezTo>
                  <a:cubicBezTo>
                    <a:pt x="252" y="216"/>
                    <a:pt x="252" y="216"/>
                    <a:pt x="252" y="216"/>
                  </a:cubicBezTo>
                  <a:cubicBezTo>
                    <a:pt x="0" y="366"/>
                    <a:pt x="0" y="366"/>
                    <a:pt x="0" y="366"/>
                  </a:cubicBezTo>
                  <a:lnTo>
                    <a:pt x="0" y="392"/>
                  </a:lnTo>
                  <a:close/>
                  <a:moveTo>
                    <a:pt x="217" y="195"/>
                  </a:moveTo>
                  <a:cubicBezTo>
                    <a:pt x="0" y="66"/>
                    <a:pt x="0" y="66"/>
                    <a:pt x="0" y="66"/>
                  </a:cubicBezTo>
                  <a:cubicBezTo>
                    <a:pt x="0" y="324"/>
                    <a:pt x="0" y="324"/>
                    <a:pt x="0" y="324"/>
                  </a:cubicBezTo>
                  <a:lnTo>
                    <a:pt x="217" y="195"/>
                  </a:lnTo>
                  <a:close/>
                </a:path>
              </a:pathLst>
            </a:custGeom>
            <a:solidFill>
              <a:schemeClr val="bg1"/>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762" tIns="44762" rIns="0" bIns="44762" numCol="1" spcCol="0" rtlCol="0" fromWordArt="0" anchor="ctr" anchorCtr="0" forceAA="0" compatLnSpc="1">
              <a:prstTxWarp prst="textNoShape">
                <a:avLst/>
              </a:prstTxWarp>
              <a:noAutofit/>
            </a:bodyPr>
            <a:lstStyle/>
            <a:p>
              <a:pPr defTabSz="912932">
                <a:lnSpc>
                  <a:spcPct val="90000"/>
                </a:lnSpc>
                <a:spcAft>
                  <a:spcPts val="587"/>
                </a:spcAft>
                <a:defRPr/>
              </a:pPr>
              <a:endParaRPr lang="en-US" sz="1369" b="1" kern="0" dirty="0">
                <a:gradFill>
                  <a:gsLst>
                    <a:gs pos="50427">
                      <a:srgbClr val="FFFFFF"/>
                    </a:gs>
                    <a:gs pos="30000">
                      <a:srgbClr val="FFFFFF"/>
                    </a:gs>
                  </a:gsLst>
                  <a:lin ang="5400000" scaled="0"/>
                </a:gradFill>
                <a:latin typeface="Segoe UI"/>
              </a:endParaRPr>
            </a:p>
          </p:txBody>
        </p:sp>
        <p:sp>
          <p:nvSpPr>
            <p:cNvPr id="474" name="Oval 473"/>
            <p:cNvSpPr/>
            <p:nvPr/>
          </p:nvSpPr>
          <p:spPr bwMode="auto">
            <a:xfrm>
              <a:off x="8237589"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5" name="Freeform 17"/>
            <p:cNvSpPr>
              <a:spLocks noEditPoints="1"/>
            </p:cNvSpPr>
            <p:nvPr/>
          </p:nvSpPr>
          <p:spPr bwMode="auto">
            <a:xfrm>
              <a:off x="8429182" y="2723517"/>
              <a:ext cx="469960" cy="597241"/>
            </a:xfrm>
            <a:custGeom>
              <a:avLst/>
              <a:gdLst>
                <a:gd name="T0" fmla="*/ 718 w 3648"/>
                <a:gd name="T1" fmla="*/ 1195 h 4636"/>
                <a:gd name="T2" fmla="*/ 2791 w 3648"/>
                <a:gd name="T3" fmla="*/ 1195 h 4636"/>
                <a:gd name="T4" fmla="*/ 2791 w 3648"/>
                <a:gd name="T5" fmla="*/ 1358 h 4636"/>
                <a:gd name="T6" fmla="*/ 718 w 3648"/>
                <a:gd name="T7" fmla="*/ 1358 h 4636"/>
                <a:gd name="T8" fmla="*/ 718 w 3648"/>
                <a:gd name="T9" fmla="*/ 1195 h 4636"/>
                <a:gd name="T10" fmla="*/ 718 w 3648"/>
                <a:gd name="T11" fmla="*/ 1195 h 4636"/>
                <a:gd name="T12" fmla="*/ 718 w 3648"/>
                <a:gd name="T13" fmla="*/ 1195 h 4636"/>
                <a:gd name="T14" fmla="*/ 718 w 3648"/>
                <a:gd name="T15" fmla="*/ 1885 h 4636"/>
                <a:gd name="T16" fmla="*/ 2791 w 3648"/>
                <a:gd name="T17" fmla="*/ 1885 h 4636"/>
                <a:gd name="T18" fmla="*/ 2791 w 3648"/>
                <a:gd name="T19" fmla="*/ 1748 h 4636"/>
                <a:gd name="T20" fmla="*/ 718 w 3648"/>
                <a:gd name="T21" fmla="*/ 1748 h 4636"/>
                <a:gd name="T22" fmla="*/ 718 w 3648"/>
                <a:gd name="T23" fmla="*/ 1885 h 4636"/>
                <a:gd name="T24" fmla="*/ 718 w 3648"/>
                <a:gd name="T25" fmla="*/ 1885 h 4636"/>
                <a:gd name="T26" fmla="*/ 718 w 3648"/>
                <a:gd name="T27" fmla="*/ 1885 h 4636"/>
                <a:gd name="T28" fmla="*/ 718 w 3648"/>
                <a:gd name="T29" fmla="*/ 2439 h 4636"/>
                <a:gd name="T30" fmla="*/ 2791 w 3648"/>
                <a:gd name="T31" fmla="*/ 2439 h 4636"/>
                <a:gd name="T32" fmla="*/ 2791 w 3648"/>
                <a:gd name="T33" fmla="*/ 2276 h 4636"/>
                <a:gd name="T34" fmla="*/ 718 w 3648"/>
                <a:gd name="T35" fmla="*/ 2276 h 4636"/>
                <a:gd name="T36" fmla="*/ 718 w 3648"/>
                <a:gd name="T37" fmla="*/ 2439 h 4636"/>
                <a:gd name="T38" fmla="*/ 718 w 3648"/>
                <a:gd name="T39" fmla="*/ 2439 h 4636"/>
                <a:gd name="T40" fmla="*/ 718 w 3648"/>
                <a:gd name="T41" fmla="*/ 2439 h 4636"/>
                <a:gd name="T42" fmla="*/ 718 w 3648"/>
                <a:gd name="T43" fmla="*/ 2966 h 4636"/>
                <a:gd name="T44" fmla="*/ 2791 w 3648"/>
                <a:gd name="T45" fmla="*/ 2966 h 4636"/>
                <a:gd name="T46" fmla="*/ 2791 w 3648"/>
                <a:gd name="T47" fmla="*/ 2803 h 4636"/>
                <a:gd name="T48" fmla="*/ 718 w 3648"/>
                <a:gd name="T49" fmla="*/ 2803 h 4636"/>
                <a:gd name="T50" fmla="*/ 718 w 3648"/>
                <a:gd name="T51" fmla="*/ 2966 h 4636"/>
                <a:gd name="T52" fmla="*/ 718 w 3648"/>
                <a:gd name="T53" fmla="*/ 2966 h 4636"/>
                <a:gd name="T54" fmla="*/ 718 w 3648"/>
                <a:gd name="T55" fmla="*/ 2966 h 4636"/>
                <a:gd name="T56" fmla="*/ 3648 w 3648"/>
                <a:gd name="T57" fmla="*/ 1131 h 4636"/>
                <a:gd name="T58" fmla="*/ 3648 w 3648"/>
                <a:gd name="T59" fmla="*/ 4636 h 4636"/>
                <a:gd name="T60" fmla="*/ 0 w 3648"/>
                <a:gd name="T61" fmla="*/ 4636 h 4636"/>
                <a:gd name="T62" fmla="*/ 0 w 3648"/>
                <a:gd name="T63" fmla="*/ 14 h 4636"/>
                <a:gd name="T64" fmla="*/ 2718 w 3648"/>
                <a:gd name="T65" fmla="*/ 14 h 4636"/>
                <a:gd name="T66" fmla="*/ 2718 w 3648"/>
                <a:gd name="T67" fmla="*/ 0 h 4636"/>
                <a:gd name="T68" fmla="*/ 3648 w 3648"/>
                <a:gd name="T69" fmla="*/ 1131 h 4636"/>
                <a:gd name="T70" fmla="*/ 3648 w 3648"/>
                <a:gd name="T71" fmla="*/ 1131 h 4636"/>
                <a:gd name="T72" fmla="*/ 3648 w 3648"/>
                <a:gd name="T73" fmla="*/ 1131 h 4636"/>
                <a:gd name="T74" fmla="*/ 3409 w 3648"/>
                <a:gd name="T75" fmla="*/ 994 h 4636"/>
                <a:gd name="T76" fmla="*/ 2692 w 3648"/>
                <a:gd name="T77" fmla="*/ 994 h 4636"/>
                <a:gd name="T78" fmla="*/ 2718 w 3648"/>
                <a:gd name="T79" fmla="*/ 265 h 4636"/>
                <a:gd name="T80" fmla="*/ 251 w 3648"/>
                <a:gd name="T81" fmla="*/ 265 h 4636"/>
                <a:gd name="T82" fmla="*/ 251 w 3648"/>
                <a:gd name="T83" fmla="*/ 4386 h 4636"/>
                <a:gd name="T84" fmla="*/ 3409 w 3648"/>
                <a:gd name="T85" fmla="*/ 4386 h 4636"/>
                <a:gd name="T86" fmla="*/ 3409 w 3648"/>
                <a:gd name="T87" fmla="*/ 994 h 4636"/>
                <a:gd name="T88" fmla="*/ 3409 w 3648"/>
                <a:gd name="T89" fmla="*/ 994 h 4636"/>
                <a:gd name="T90" fmla="*/ 3409 w 3648"/>
                <a:gd name="T91" fmla="*/ 994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48" h="4636">
                  <a:moveTo>
                    <a:pt x="718" y="1195"/>
                  </a:moveTo>
                  <a:lnTo>
                    <a:pt x="2791" y="1195"/>
                  </a:lnTo>
                  <a:lnTo>
                    <a:pt x="2791" y="1358"/>
                  </a:lnTo>
                  <a:lnTo>
                    <a:pt x="718" y="1358"/>
                  </a:lnTo>
                  <a:lnTo>
                    <a:pt x="718" y="1195"/>
                  </a:lnTo>
                  <a:lnTo>
                    <a:pt x="718" y="1195"/>
                  </a:lnTo>
                  <a:lnTo>
                    <a:pt x="718" y="1195"/>
                  </a:lnTo>
                  <a:close/>
                  <a:moveTo>
                    <a:pt x="718" y="1885"/>
                  </a:moveTo>
                  <a:lnTo>
                    <a:pt x="2791" y="1885"/>
                  </a:lnTo>
                  <a:lnTo>
                    <a:pt x="2791" y="1748"/>
                  </a:lnTo>
                  <a:lnTo>
                    <a:pt x="718" y="1748"/>
                  </a:lnTo>
                  <a:lnTo>
                    <a:pt x="718" y="1885"/>
                  </a:lnTo>
                  <a:lnTo>
                    <a:pt x="718" y="1885"/>
                  </a:lnTo>
                  <a:lnTo>
                    <a:pt x="718" y="1885"/>
                  </a:lnTo>
                  <a:close/>
                  <a:moveTo>
                    <a:pt x="718" y="2439"/>
                  </a:moveTo>
                  <a:lnTo>
                    <a:pt x="2791" y="2439"/>
                  </a:lnTo>
                  <a:lnTo>
                    <a:pt x="2791" y="2276"/>
                  </a:lnTo>
                  <a:lnTo>
                    <a:pt x="718" y="2276"/>
                  </a:lnTo>
                  <a:lnTo>
                    <a:pt x="718" y="2439"/>
                  </a:lnTo>
                  <a:lnTo>
                    <a:pt x="718" y="2439"/>
                  </a:lnTo>
                  <a:lnTo>
                    <a:pt x="718" y="2439"/>
                  </a:lnTo>
                  <a:close/>
                  <a:moveTo>
                    <a:pt x="718" y="2966"/>
                  </a:moveTo>
                  <a:lnTo>
                    <a:pt x="2791" y="2966"/>
                  </a:lnTo>
                  <a:lnTo>
                    <a:pt x="2791" y="2803"/>
                  </a:lnTo>
                  <a:lnTo>
                    <a:pt x="718" y="2803"/>
                  </a:lnTo>
                  <a:lnTo>
                    <a:pt x="718" y="2966"/>
                  </a:lnTo>
                  <a:lnTo>
                    <a:pt x="718" y="2966"/>
                  </a:lnTo>
                  <a:lnTo>
                    <a:pt x="718" y="2966"/>
                  </a:lnTo>
                  <a:close/>
                  <a:moveTo>
                    <a:pt x="3648" y="1131"/>
                  </a:moveTo>
                  <a:lnTo>
                    <a:pt x="3648" y="4636"/>
                  </a:lnTo>
                  <a:lnTo>
                    <a:pt x="0" y="4636"/>
                  </a:lnTo>
                  <a:lnTo>
                    <a:pt x="0" y="14"/>
                  </a:lnTo>
                  <a:lnTo>
                    <a:pt x="2718" y="14"/>
                  </a:lnTo>
                  <a:lnTo>
                    <a:pt x="2718" y="0"/>
                  </a:lnTo>
                  <a:lnTo>
                    <a:pt x="3648" y="1131"/>
                  </a:lnTo>
                  <a:lnTo>
                    <a:pt x="3648" y="1131"/>
                  </a:lnTo>
                  <a:lnTo>
                    <a:pt x="3648" y="1131"/>
                  </a:lnTo>
                  <a:close/>
                  <a:moveTo>
                    <a:pt x="3409" y="994"/>
                  </a:moveTo>
                  <a:lnTo>
                    <a:pt x="2692" y="994"/>
                  </a:lnTo>
                  <a:lnTo>
                    <a:pt x="2718" y="265"/>
                  </a:lnTo>
                  <a:lnTo>
                    <a:pt x="251" y="265"/>
                  </a:lnTo>
                  <a:lnTo>
                    <a:pt x="251" y="4386"/>
                  </a:lnTo>
                  <a:lnTo>
                    <a:pt x="3409" y="4386"/>
                  </a:lnTo>
                  <a:lnTo>
                    <a:pt x="3409" y="994"/>
                  </a:lnTo>
                  <a:lnTo>
                    <a:pt x="3409" y="994"/>
                  </a:lnTo>
                  <a:lnTo>
                    <a:pt x="3409" y="994"/>
                  </a:ln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76" name="Oval 475"/>
            <p:cNvSpPr/>
            <p:nvPr/>
          </p:nvSpPr>
          <p:spPr bwMode="auto">
            <a:xfrm>
              <a:off x="9465084"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7" name="Freeform 476"/>
            <p:cNvSpPr>
              <a:spLocks noEditPoints="1"/>
            </p:cNvSpPr>
            <p:nvPr/>
          </p:nvSpPr>
          <p:spPr bwMode="auto">
            <a:xfrm>
              <a:off x="9596638" y="2769152"/>
              <a:ext cx="590041" cy="505968"/>
            </a:xfrm>
            <a:custGeom>
              <a:avLst/>
              <a:gdLst>
                <a:gd name="T0" fmla="*/ 1173 w 1958"/>
                <a:gd name="T1" fmla="*/ 413 h 1678"/>
                <a:gd name="T2" fmla="*/ 1292 w 1958"/>
                <a:gd name="T3" fmla="*/ 532 h 1678"/>
                <a:gd name="T4" fmla="*/ 1292 w 1958"/>
                <a:gd name="T5" fmla="*/ 1063 h 1678"/>
                <a:gd name="T6" fmla="*/ 1173 w 1958"/>
                <a:gd name="T7" fmla="*/ 1182 h 1678"/>
                <a:gd name="T8" fmla="*/ 1173 w 1958"/>
                <a:gd name="T9" fmla="*/ 1182 h 1678"/>
                <a:gd name="T10" fmla="*/ 1173 w 1958"/>
                <a:gd name="T11" fmla="*/ 1559 h 1678"/>
                <a:gd name="T12" fmla="*/ 1061 w 1958"/>
                <a:gd name="T13" fmla="*/ 1678 h 1678"/>
                <a:gd name="T14" fmla="*/ 893 w 1958"/>
                <a:gd name="T15" fmla="*/ 1678 h 1678"/>
                <a:gd name="T16" fmla="*/ 781 w 1958"/>
                <a:gd name="T17" fmla="*/ 1559 h 1678"/>
                <a:gd name="T18" fmla="*/ 781 w 1958"/>
                <a:gd name="T19" fmla="*/ 1182 h 1678"/>
                <a:gd name="T20" fmla="*/ 781 w 1958"/>
                <a:gd name="T21" fmla="*/ 1182 h 1678"/>
                <a:gd name="T22" fmla="*/ 662 w 1958"/>
                <a:gd name="T23" fmla="*/ 1063 h 1678"/>
                <a:gd name="T24" fmla="*/ 662 w 1958"/>
                <a:gd name="T25" fmla="*/ 532 h 1678"/>
                <a:gd name="T26" fmla="*/ 781 w 1958"/>
                <a:gd name="T27" fmla="*/ 413 h 1678"/>
                <a:gd name="T28" fmla="*/ 1173 w 1958"/>
                <a:gd name="T29" fmla="*/ 413 h 1678"/>
                <a:gd name="T30" fmla="*/ 789 w 1958"/>
                <a:gd name="T31" fmla="*/ 188 h 1678"/>
                <a:gd name="T32" fmla="*/ 977 w 1958"/>
                <a:gd name="T33" fmla="*/ 376 h 1678"/>
                <a:gd name="T34" fmla="*/ 1164 w 1958"/>
                <a:gd name="T35" fmla="*/ 188 h 1678"/>
                <a:gd name="T36" fmla="*/ 977 w 1958"/>
                <a:gd name="T37" fmla="*/ 0 h 1678"/>
                <a:gd name="T38" fmla="*/ 789 w 1958"/>
                <a:gd name="T39" fmla="*/ 188 h 1678"/>
                <a:gd name="T40" fmla="*/ 1861 w 1958"/>
                <a:gd name="T41" fmla="*/ 461 h 1678"/>
                <a:gd name="T42" fmla="*/ 1527 w 1958"/>
                <a:gd name="T43" fmla="*/ 461 h 1678"/>
                <a:gd name="T44" fmla="*/ 1429 w 1958"/>
                <a:gd name="T45" fmla="*/ 559 h 1678"/>
                <a:gd name="T46" fmla="*/ 1429 w 1958"/>
                <a:gd name="T47" fmla="*/ 1015 h 1678"/>
                <a:gd name="T48" fmla="*/ 1527 w 1958"/>
                <a:gd name="T49" fmla="*/ 1113 h 1678"/>
                <a:gd name="T50" fmla="*/ 1527 w 1958"/>
                <a:gd name="T51" fmla="*/ 1113 h 1678"/>
                <a:gd name="T52" fmla="*/ 1527 w 1958"/>
                <a:gd name="T53" fmla="*/ 1442 h 1678"/>
                <a:gd name="T54" fmla="*/ 1617 w 1958"/>
                <a:gd name="T55" fmla="*/ 1541 h 1678"/>
                <a:gd name="T56" fmla="*/ 1763 w 1958"/>
                <a:gd name="T57" fmla="*/ 1541 h 1678"/>
                <a:gd name="T58" fmla="*/ 1861 w 1958"/>
                <a:gd name="T59" fmla="*/ 1442 h 1678"/>
                <a:gd name="T60" fmla="*/ 1861 w 1958"/>
                <a:gd name="T61" fmla="*/ 1113 h 1678"/>
                <a:gd name="T62" fmla="*/ 1861 w 1958"/>
                <a:gd name="T63" fmla="*/ 1113 h 1678"/>
                <a:gd name="T64" fmla="*/ 1958 w 1958"/>
                <a:gd name="T65" fmla="*/ 1015 h 1678"/>
                <a:gd name="T66" fmla="*/ 1958 w 1958"/>
                <a:gd name="T67" fmla="*/ 559 h 1678"/>
                <a:gd name="T68" fmla="*/ 1861 w 1958"/>
                <a:gd name="T69" fmla="*/ 461 h 1678"/>
                <a:gd name="T70" fmla="*/ 1530 w 1958"/>
                <a:gd name="T71" fmla="*/ 265 h 1678"/>
                <a:gd name="T72" fmla="*/ 1691 w 1958"/>
                <a:gd name="T73" fmla="*/ 424 h 1678"/>
                <a:gd name="T74" fmla="*/ 1853 w 1958"/>
                <a:gd name="T75" fmla="*/ 265 h 1678"/>
                <a:gd name="T76" fmla="*/ 1691 w 1958"/>
                <a:gd name="T77" fmla="*/ 106 h 1678"/>
                <a:gd name="T78" fmla="*/ 1530 w 1958"/>
                <a:gd name="T79" fmla="*/ 265 h 1678"/>
                <a:gd name="T80" fmla="*/ 432 w 1958"/>
                <a:gd name="T81" fmla="*/ 461 h 1678"/>
                <a:gd name="T82" fmla="*/ 98 w 1958"/>
                <a:gd name="T83" fmla="*/ 461 h 1678"/>
                <a:gd name="T84" fmla="*/ 0 w 1958"/>
                <a:gd name="T85" fmla="*/ 559 h 1678"/>
                <a:gd name="T86" fmla="*/ 0 w 1958"/>
                <a:gd name="T87" fmla="*/ 1015 h 1678"/>
                <a:gd name="T88" fmla="*/ 98 w 1958"/>
                <a:gd name="T89" fmla="*/ 1113 h 1678"/>
                <a:gd name="T90" fmla="*/ 98 w 1958"/>
                <a:gd name="T91" fmla="*/ 1113 h 1678"/>
                <a:gd name="T92" fmla="*/ 98 w 1958"/>
                <a:gd name="T93" fmla="*/ 1442 h 1678"/>
                <a:gd name="T94" fmla="*/ 195 w 1958"/>
                <a:gd name="T95" fmla="*/ 1541 h 1678"/>
                <a:gd name="T96" fmla="*/ 341 w 1958"/>
                <a:gd name="T97" fmla="*/ 1541 h 1678"/>
                <a:gd name="T98" fmla="*/ 432 w 1958"/>
                <a:gd name="T99" fmla="*/ 1442 h 1678"/>
                <a:gd name="T100" fmla="*/ 432 w 1958"/>
                <a:gd name="T101" fmla="*/ 1113 h 1678"/>
                <a:gd name="T102" fmla="*/ 432 w 1958"/>
                <a:gd name="T103" fmla="*/ 1113 h 1678"/>
                <a:gd name="T104" fmla="*/ 529 w 1958"/>
                <a:gd name="T105" fmla="*/ 1015 h 1678"/>
                <a:gd name="T106" fmla="*/ 529 w 1958"/>
                <a:gd name="T107" fmla="*/ 559 h 1678"/>
                <a:gd name="T108" fmla="*/ 432 w 1958"/>
                <a:gd name="T109" fmla="*/ 461 h 1678"/>
                <a:gd name="T110" fmla="*/ 101 w 1958"/>
                <a:gd name="T111" fmla="*/ 265 h 1678"/>
                <a:gd name="T112" fmla="*/ 262 w 1958"/>
                <a:gd name="T113" fmla="*/ 424 h 1678"/>
                <a:gd name="T114" fmla="*/ 423 w 1958"/>
                <a:gd name="T115" fmla="*/ 265 h 1678"/>
                <a:gd name="T116" fmla="*/ 262 w 1958"/>
                <a:gd name="T117" fmla="*/ 106 h 1678"/>
                <a:gd name="T118" fmla="*/ 101 w 1958"/>
                <a:gd name="T119" fmla="*/ 265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58" h="1678">
                  <a:moveTo>
                    <a:pt x="1173" y="413"/>
                  </a:moveTo>
                  <a:cubicBezTo>
                    <a:pt x="1236" y="413"/>
                    <a:pt x="1292" y="469"/>
                    <a:pt x="1292" y="532"/>
                  </a:cubicBezTo>
                  <a:cubicBezTo>
                    <a:pt x="1292" y="532"/>
                    <a:pt x="1292" y="532"/>
                    <a:pt x="1292" y="1063"/>
                  </a:cubicBezTo>
                  <a:cubicBezTo>
                    <a:pt x="1292" y="1126"/>
                    <a:pt x="1236" y="1182"/>
                    <a:pt x="1173" y="1182"/>
                  </a:cubicBezTo>
                  <a:cubicBezTo>
                    <a:pt x="1173" y="1182"/>
                    <a:pt x="1173" y="1182"/>
                    <a:pt x="1173" y="1182"/>
                  </a:cubicBezTo>
                  <a:cubicBezTo>
                    <a:pt x="1173" y="1182"/>
                    <a:pt x="1173" y="1182"/>
                    <a:pt x="1173" y="1559"/>
                  </a:cubicBezTo>
                  <a:cubicBezTo>
                    <a:pt x="1173" y="1622"/>
                    <a:pt x="1124" y="1678"/>
                    <a:pt x="1061" y="1678"/>
                  </a:cubicBezTo>
                  <a:cubicBezTo>
                    <a:pt x="1061" y="1678"/>
                    <a:pt x="1061" y="1678"/>
                    <a:pt x="893" y="1678"/>
                  </a:cubicBezTo>
                  <a:cubicBezTo>
                    <a:pt x="830" y="1678"/>
                    <a:pt x="781" y="1622"/>
                    <a:pt x="781" y="1559"/>
                  </a:cubicBezTo>
                  <a:cubicBezTo>
                    <a:pt x="781" y="1559"/>
                    <a:pt x="781" y="1559"/>
                    <a:pt x="781" y="1182"/>
                  </a:cubicBezTo>
                  <a:cubicBezTo>
                    <a:pt x="781" y="1182"/>
                    <a:pt x="781" y="1182"/>
                    <a:pt x="781" y="1182"/>
                  </a:cubicBezTo>
                  <a:cubicBezTo>
                    <a:pt x="718" y="1182"/>
                    <a:pt x="662" y="1126"/>
                    <a:pt x="662" y="1063"/>
                  </a:cubicBezTo>
                  <a:cubicBezTo>
                    <a:pt x="662" y="1063"/>
                    <a:pt x="662" y="1063"/>
                    <a:pt x="662" y="532"/>
                  </a:cubicBezTo>
                  <a:cubicBezTo>
                    <a:pt x="662" y="469"/>
                    <a:pt x="718" y="413"/>
                    <a:pt x="781" y="413"/>
                  </a:cubicBezTo>
                  <a:cubicBezTo>
                    <a:pt x="781" y="413"/>
                    <a:pt x="781" y="413"/>
                    <a:pt x="1173" y="413"/>
                  </a:cubicBezTo>
                  <a:close/>
                  <a:moveTo>
                    <a:pt x="789" y="188"/>
                  </a:moveTo>
                  <a:cubicBezTo>
                    <a:pt x="789" y="292"/>
                    <a:pt x="873" y="376"/>
                    <a:pt x="977" y="376"/>
                  </a:cubicBezTo>
                  <a:cubicBezTo>
                    <a:pt x="1080" y="376"/>
                    <a:pt x="1164" y="292"/>
                    <a:pt x="1164" y="188"/>
                  </a:cubicBezTo>
                  <a:cubicBezTo>
                    <a:pt x="1164" y="84"/>
                    <a:pt x="1080" y="0"/>
                    <a:pt x="977" y="0"/>
                  </a:cubicBezTo>
                  <a:cubicBezTo>
                    <a:pt x="873" y="0"/>
                    <a:pt x="789" y="84"/>
                    <a:pt x="789" y="188"/>
                  </a:cubicBezTo>
                  <a:close/>
                  <a:moveTo>
                    <a:pt x="1861" y="461"/>
                  </a:moveTo>
                  <a:cubicBezTo>
                    <a:pt x="1527" y="461"/>
                    <a:pt x="1527" y="461"/>
                    <a:pt x="1527" y="461"/>
                  </a:cubicBezTo>
                  <a:cubicBezTo>
                    <a:pt x="1471" y="461"/>
                    <a:pt x="1429" y="503"/>
                    <a:pt x="1429" y="559"/>
                  </a:cubicBezTo>
                  <a:cubicBezTo>
                    <a:pt x="1429" y="1015"/>
                    <a:pt x="1429" y="1015"/>
                    <a:pt x="1429" y="1015"/>
                  </a:cubicBezTo>
                  <a:cubicBezTo>
                    <a:pt x="1429" y="1071"/>
                    <a:pt x="1471" y="1113"/>
                    <a:pt x="1527" y="1113"/>
                  </a:cubicBezTo>
                  <a:cubicBezTo>
                    <a:pt x="1527" y="1113"/>
                    <a:pt x="1527" y="1113"/>
                    <a:pt x="1527" y="1113"/>
                  </a:cubicBezTo>
                  <a:cubicBezTo>
                    <a:pt x="1527" y="1442"/>
                    <a:pt x="1527" y="1442"/>
                    <a:pt x="1527" y="1442"/>
                  </a:cubicBezTo>
                  <a:cubicBezTo>
                    <a:pt x="1527" y="1499"/>
                    <a:pt x="1568" y="1541"/>
                    <a:pt x="1617" y="1541"/>
                  </a:cubicBezTo>
                  <a:cubicBezTo>
                    <a:pt x="1763" y="1541"/>
                    <a:pt x="1763" y="1541"/>
                    <a:pt x="1763" y="1541"/>
                  </a:cubicBezTo>
                  <a:cubicBezTo>
                    <a:pt x="1819" y="1541"/>
                    <a:pt x="1861" y="1499"/>
                    <a:pt x="1861" y="1442"/>
                  </a:cubicBezTo>
                  <a:cubicBezTo>
                    <a:pt x="1861" y="1113"/>
                    <a:pt x="1861" y="1113"/>
                    <a:pt x="1861" y="1113"/>
                  </a:cubicBezTo>
                  <a:cubicBezTo>
                    <a:pt x="1861" y="1113"/>
                    <a:pt x="1861" y="1113"/>
                    <a:pt x="1861" y="1113"/>
                  </a:cubicBezTo>
                  <a:cubicBezTo>
                    <a:pt x="1917" y="1113"/>
                    <a:pt x="1958" y="1071"/>
                    <a:pt x="1958" y="1015"/>
                  </a:cubicBezTo>
                  <a:cubicBezTo>
                    <a:pt x="1958" y="559"/>
                    <a:pt x="1958" y="559"/>
                    <a:pt x="1958" y="559"/>
                  </a:cubicBezTo>
                  <a:cubicBezTo>
                    <a:pt x="1958" y="503"/>
                    <a:pt x="1917" y="461"/>
                    <a:pt x="1861" y="461"/>
                  </a:cubicBezTo>
                  <a:close/>
                  <a:moveTo>
                    <a:pt x="1530" y="265"/>
                  </a:moveTo>
                  <a:cubicBezTo>
                    <a:pt x="1530" y="353"/>
                    <a:pt x="1602" y="424"/>
                    <a:pt x="1691" y="424"/>
                  </a:cubicBezTo>
                  <a:cubicBezTo>
                    <a:pt x="1780" y="424"/>
                    <a:pt x="1853" y="353"/>
                    <a:pt x="1853" y="265"/>
                  </a:cubicBezTo>
                  <a:cubicBezTo>
                    <a:pt x="1853" y="177"/>
                    <a:pt x="1780" y="106"/>
                    <a:pt x="1691" y="106"/>
                  </a:cubicBezTo>
                  <a:cubicBezTo>
                    <a:pt x="1602" y="106"/>
                    <a:pt x="1530" y="177"/>
                    <a:pt x="1530" y="265"/>
                  </a:cubicBezTo>
                  <a:close/>
                  <a:moveTo>
                    <a:pt x="432" y="461"/>
                  </a:moveTo>
                  <a:cubicBezTo>
                    <a:pt x="98" y="461"/>
                    <a:pt x="98" y="461"/>
                    <a:pt x="98" y="461"/>
                  </a:cubicBezTo>
                  <a:cubicBezTo>
                    <a:pt x="42" y="461"/>
                    <a:pt x="0" y="503"/>
                    <a:pt x="0" y="559"/>
                  </a:cubicBezTo>
                  <a:cubicBezTo>
                    <a:pt x="0" y="1015"/>
                    <a:pt x="0" y="1015"/>
                    <a:pt x="0" y="1015"/>
                  </a:cubicBezTo>
                  <a:cubicBezTo>
                    <a:pt x="0" y="1071"/>
                    <a:pt x="42" y="1113"/>
                    <a:pt x="98" y="1113"/>
                  </a:cubicBezTo>
                  <a:cubicBezTo>
                    <a:pt x="98" y="1113"/>
                    <a:pt x="98" y="1113"/>
                    <a:pt x="98" y="1113"/>
                  </a:cubicBezTo>
                  <a:cubicBezTo>
                    <a:pt x="98" y="1442"/>
                    <a:pt x="98" y="1442"/>
                    <a:pt x="98" y="1442"/>
                  </a:cubicBezTo>
                  <a:cubicBezTo>
                    <a:pt x="98" y="1499"/>
                    <a:pt x="139" y="1541"/>
                    <a:pt x="195" y="1541"/>
                  </a:cubicBezTo>
                  <a:cubicBezTo>
                    <a:pt x="341" y="1541"/>
                    <a:pt x="341" y="1541"/>
                    <a:pt x="341" y="1541"/>
                  </a:cubicBezTo>
                  <a:cubicBezTo>
                    <a:pt x="390" y="1541"/>
                    <a:pt x="432" y="1499"/>
                    <a:pt x="432" y="1442"/>
                  </a:cubicBezTo>
                  <a:cubicBezTo>
                    <a:pt x="432" y="1113"/>
                    <a:pt x="432" y="1113"/>
                    <a:pt x="432" y="1113"/>
                  </a:cubicBezTo>
                  <a:cubicBezTo>
                    <a:pt x="432" y="1113"/>
                    <a:pt x="432" y="1113"/>
                    <a:pt x="432" y="1113"/>
                  </a:cubicBezTo>
                  <a:cubicBezTo>
                    <a:pt x="488" y="1113"/>
                    <a:pt x="529" y="1071"/>
                    <a:pt x="529" y="1015"/>
                  </a:cubicBezTo>
                  <a:cubicBezTo>
                    <a:pt x="529" y="559"/>
                    <a:pt x="529" y="559"/>
                    <a:pt x="529" y="559"/>
                  </a:cubicBezTo>
                  <a:cubicBezTo>
                    <a:pt x="529" y="503"/>
                    <a:pt x="488" y="461"/>
                    <a:pt x="432" y="461"/>
                  </a:cubicBezTo>
                  <a:close/>
                  <a:moveTo>
                    <a:pt x="101" y="265"/>
                  </a:moveTo>
                  <a:cubicBezTo>
                    <a:pt x="101" y="353"/>
                    <a:pt x="173" y="424"/>
                    <a:pt x="262" y="424"/>
                  </a:cubicBezTo>
                  <a:cubicBezTo>
                    <a:pt x="351" y="424"/>
                    <a:pt x="423" y="353"/>
                    <a:pt x="423" y="265"/>
                  </a:cubicBezTo>
                  <a:cubicBezTo>
                    <a:pt x="423" y="177"/>
                    <a:pt x="351" y="106"/>
                    <a:pt x="262" y="106"/>
                  </a:cubicBezTo>
                  <a:cubicBezTo>
                    <a:pt x="173" y="106"/>
                    <a:pt x="101" y="177"/>
                    <a:pt x="101" y="265"/>
                  </a:cubicBezTo>
                  <a:close/>
                </a:path>
              </a:pathLst>
            </a:custGeom>
            <a:solidFill>
              <a:schemeClr val="bg1"/>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78" name="Oval 477"/>
            <p:cNvSpPr/>
            <p:nvPr/>
          </p:nvSpPr>
          <p:spPr bwMode="auto">
            <a:xfrm>
              <a:off x="10692578" y="2595563"/>
              <a:ext cx="853146" cy="85314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79" name="Group 478"/>
            <p:cNvGrpSpPr/>
            <p:nvPr/>
          </p:nvGrpSpPr>
          <p:grpSpPr>
            <a:xfrm>
              <a:off x="10841227" y="2779849"/>
              <a:ext cx="555851" cy="484577"/>
              <a:chOff x="10450695" y="2384201"/>
              <a:chExt cx="683568" cy="595918"/>
            </a:xfrm>
          </p:grpSpPr>
          <p:sp>
            <p:nvSpPr>
              <p:cNvPr id="480" name="Rectangle 479"/>
              <p:cNvSpPr/>
              <p:nvPr/>
            </p:nvSpPr>
            <p:spPr bwMode="auto">
              <a:xfrm>
                <a:off x="10450695" y="2384201"/>
                <a:ext cx="595918" cy="595918"/>
              </a:xfrm>
              <a:prstGeom prst="rect">
                <a:avLst/>
              </a:prstGeom>
              <a:noFill/>
              <a:ln w="317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1" name="Freeform 5"/>
              <p:cNvSpPr>
                <a:spLocks/>
              </p:cNvSpPr>
              <p:nvPr/>
            </p:nvSpPr>
            <p:spPr bwMode="auto">
              <a:xfrm>
                <a:off x="10496281" y="2446461"/>
                <a:ext cx="637982" cy="488956"/>
              </a:xfrm>
              <a:custGeom>
                <a:avLst/>
                <a:gdLst>
                  <a:gd name="T0" fmla="*/ 2264 w 2306"/>
                  <a:gd name="T1" fmla="*/ 244 h 1766"/>
                  <a:gd name="T2" fmla="*/ 2062 w 2306"/>
                  <a:gd name="T3" fmla="*/ 41 h 1766"/>
                  <a:gd name="T4" fmla="*/ 1961 w 2306"/>
                  <a:gd name="T5" fmla="*/ 0 h 1766"/>
                  <a:gd name="T6" fmla="*/ 1859 w 2306"/>
                  <a:gd name="T7" fmla="*/ 41 h 1766"/>
                  <a:gd name="T8" fmla="*/ 884 w 2306"/>
                  <a:gd name="T9" fmla="*/ 1018 h 1766"/>
                  <a:gd name="T10" fmla="*/ 447 w 2306"/>
                  <a:gd name="T11" fmla="*/ 580 h 1766"/>
                  <a:gd name="T12" fmla="*/ 345 w 2306"/>
                  <a:gd name="T13" fmla="*/ 538 h 1766"/>
                  <a:gd name="T14" fmla="*/ 244 w 2306"/>
                  <a:gd name="T15" fmla="*/ 580 h 1766"/>
                  <a:gd name="T16" fmla="*/ 42 w 2306"/>
                  <a:gd name="T17" fmla="*/ 782 h 1766"/>
                  <a:gd name="T18" fmla="*/ 0 w 2306"/>
                  <a:gd name="T19" fmla="*/ 883 h 1766"/>
                  <a:gd name="T20" fmla="*/ 42 w 2306"/>
                  <a:gd name="T21" fmla="*/ 984 h 1766"/>
                  <a:gd name="T22" fmla="*/ 580 w 2306"/>
                  <a:gd name="T23" fmla="*/ 1522 h 1766"/>
                  <a:gd name="T24" fmla="*/ 783 w 2306"/>
                  <a:gd name="T25" fmla="*/ 1725 h 1766"/>
                  <a:gd name="T26" fmla="*/ 884 w 2306"/>
                  <a:gd name="T27" fmla="*/ 1766 h 1766"/>
                  <a:gd name="T28" fmla="*/ 985 w 2306"/>
                  <a:gd name="T29" fmla="*/ 1725 h 1766"/>
                  <a:gd name="T30" fmla="*/ 1187 w 2306"/>
                  <a:gd name="T31" fmla="*/ 1522 h 1766"/>
                  <a:gd name="T32" fmla="*/ 2264 w 2306"/>
                  <a:gd name="T33" fmla="*/ 446 h 1766"/>
                  <a:gd name="T34" fmla="*/ 2306 w 2306"/>
                  <a:gd name="T35" fmla="*/ 345 h 1766"/>
                  <a:gd name="T36" fmla="*/ 2264 w 2306"/>
                  <a:gd name="T37" fmla="*/ 244 h 1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6" h="1766">
                    <a:moveTo>
                      <a:pt x="2264" y="244"/>
                    </a:moveTo>
                    <a:cubicBezTo>
                      <a:pt x="2062" y="41"/>
                      <a:pt x="2062" y="41"/>
                      <a:pt x="2062" y="41"/>
                    </a:cubicBezTo>
                    <a:cubicBezTo>
                      <a:pt x="2034" y="14"/>
                      <a:pt x="2000" y="0"/>
                      <a:pt x="1961" y="0"/>
                    </a:cubicBezTo>
                    <a:cubicBezTo>
                      <a:pt x="1921" y="0"/>
                      <a:pt x="1887" y="14"/>
                      <a:pt x="1859" y="41"/>
                    </a:cubicBezTo>
                    <a:cubicBezTo>
                      <a:pt x="884" y="1018"/>
                      <a:pt x="884" y="1018"/>
                      <a:pt x="884" y="1018"/>
                    </a:cubicBezTo>
                    <a:cubicBezTo>
                      <a:pt x="447" y="580"/>
                      <a:pt x="447" y="580"/>
                      <a:pt x="447" y="580"/>
                    </a:cubicBezTo>
                    <a:cubicBezTo>
                      <a:pt x="419" y="552"/>
                      <a:pt x="385" y="538"/>
                      <a:pt x="345" y="538"/>
                    </a:cubicBezTo>
                    <a:cubicBezTo>
                      <a:pt x="306" y="538"/>
                      <a:pt x="272" y="552"/>
                      <a:pt x="244" y="580"/>
                    </a:cubicBezTo>
                    <a:cubicBezTo>
                      <a:pt x="42" y="782"/>
                      <a:pt x="42" y="782"/>
                      <a:pt x="42" y="782"/>
                    </a:cubicBezTo>
                    <a:cubicBezTo>
                      <a:pt x="14" y="810"/>
                      <a:pt x="0" y="843"/>
                      <a:pt x="0" y="883"/>
                    </a:cubicBezTo>
                    <a:cubicBezTo>
                      <a:pt x="0" y="923"/>
                      <a:pt x="14" y="956"/>
                      <a:pt x="42" y="984"/>
                    </a:cubicBezTo>
                    <a:cubicBezTo>
                      <a:pt x="580" y="1522"/>
                      <a:pt x="580" y="1522"/>
                      <a:pt x="580" y="1522"/>
                    </a:cubicBezTo>
                    <a:cubicBezTo>
                      <a:pt x="783" y="1725"/>
                      <a:pt x="783" y="1725"/>
                      <a:pt x="783" y="1725"/>
                    </a:cubicBezTo>
                    <a:cubicBezTo>
                      <a:pt x="810" y="1752"/>
                      <a:pt x="844" y="1766"/>
                      <a:pt x="884" y="1766"/>
                    </a:cubicBezTo>
                    <a:cubicBezTo>
                      <a:pt x="923" y="1766"/>
                      <a:pt x="957" y="1752"/>
                      <a:pt x="985" y="1725"/>
                    </a:cubicBezTo>
                    <a:cubicBezTo>
                      <a:pt x="1187" y="1522"/>
                      <a:pt x="1187" y="1522"/>
                      <a:pt x="1187" y="1522"/>
                    </a:cubicBezTo>
                    <a:cubicBezTo>
                      <a:pt x="2264" y="446"/>
                      <a:pt x="2264" y="446"/>
                      <a:pt x="2264" y="446"/>
                    </a:cubicBezTo>
                    <a:cubicBezTo>
                      <a:pt x="2292" y="418"/>
                      <a:pt x="2306" y="384"/>
                      <a:pt x="2306" y="345"/>
                    </a:cubicBezTo>
                    <a:cubicBezTo>
                      <a:pt x="2306" y="305"/>
                      <a:pt x="2292" y="271"/>
                      <a:pt x="2264" y="24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482" name="Group 481"/>
            <p:cNvGrpSpPr/>
            <p:nvPr/>
          </p:nvGrpSpPr>
          <p:grpSpPr>
            <a:xfrm>
              <a:off x="10386456" y="4936398"/>
              <a:ext cx="1344382" cy="1062056"/>
              <a:chOff x="9972097" y="4402078"/>
              <a:chExt cx="1344382" cy="1062056"/>
            </a:xfrm>
          </p:grpSpPr>
          <p:grpSp>
            <p:nvGrpSpPr>
              <p:cNvPr id="483" name="Group 482"/>
              <p:cNvGrpSpPr/>
              <p:nvPr/>
            </p:nvGrpSpPr>
            <p:grpSpPr>
              <a:xfrm>
                <a:off x="9973234" y="4402078"/>
                <a:ext cx="1342109" cy="1062056"/>
                <a:chOff x="10031532" y="4402078"/>
                <a:chExt cx="1342109" cy="1062056"/>
              </a:xfrm>
            </p:grpSpPr>
            <p:sp>
              <p:nvSpPr>
                <p:cNvPr id="485" name="Rectangle 484"/>
                <p:cNvSpPr/>
                <p:nvPr/>
              </p:nvSpPr>
              <p:spPr bwMode="auto">
                <a:xfrm>
                  <a:off x="10031532" y="4402078"/>
                  <a:ext cx="757785" cy="1054200"/>
                </a:xfrm>
                <a:prstGeom prst="rect">
                  <a:avLst/>
                </a:prstGeom>
                <a:solidFill>
                  <a:srgbClr val="9FB80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6" name="Rectangle 640"/>
                <p:cNvSpPr/>
                <p:nvPr/>
              </p:nvSpPr>
              <p:spPr>
                <a:xfrm>
                  <a:off x="10042902" y="4411102"/>
                  <a:ext cx="1321875" cy="1053032"/>
                </a:xfrm>
                <a:custGeom>
                  <a:avLst/>
                  <a:gdLst>
                    <a:gd name="connsiteX0" fmla="*/ 0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0 w 1339601"/>
                    <a:gd name="connsiteY4" fmla="*/ 0 h 922774"/>
                    <a:gd name="connsiteX0" fmla="*/ 542925 w 1339601"/>
                    <a:gd name="connsiteY0" fmla="*/ 0 h 922774"/>
                    <a:gd name="connsiteX1" fmla="*/ 1339601 w 1339601"/>
                    <a:gd name="connsiteY1" fmla="*/ 0 h 922774"/>
                    <a:gd name="connsiteX2" fmla="*/ 1339601 w 1339601"/>
                    <a:gd name="connsiteY2" fmla="*/ 922774 h 922774"/>
                    <a:gd name="connsiteX3" fmla="*/ 0 w 1339601"/>
                    <a:gd name="connsiteY3" fmla="*/ 922774 h 922774"/>
                    <a:gd name="connsiteX4" fmla="*/ 542925 w 1339601"/>
                    <a:gd name="connsiteY4" fmla="*/ 0 h 922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601" h="922774">
                      <a:moveTo>
                        <a:pt x="542925" y="0"/>
                      </a:moveTo>
                      <a:lnTo>
                        <a:pt x="1339601" y="0"/>
                      </a:lnTo>
                      <a:lnTo>
                        <a:pt x="1339601" y="922774"/>
                      </a:lnTo>
                      <a:lnTo>
                        <a:pt x="0" y="922774"/>
                      </a:lnTo>
                      <a:lnTo>
                        <a:pt x="542925" y="0"/>
                      </a:lnTo>
                      <a:close/>
                    </a:path>
                  </a:pathLst>
                </a:custGeom>
                <a:solidFill>
                  <a:srgbClr val="BBDA0A"/>
                </a:solidFill>
                <a:ln w="38100">
                  <a:no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87" name="Rectangle 486"/>
                <p:cNvSpPr/>
                <p:nvPr/>
              </p:nvSpPr>
              <p:spPr>
                <a:xfrm>
                  <a:off x="10034040" y="4403840"/>
                  <a:ext cx="1339601" cy="142908"/>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sp>
              <p:nvSpPr>
                <p:cNvPr id="488" name="Rectangle 487"/>
                <p:cNvSpPr/>
                <p:nvPr/>
              </p:nvSpPr>
              <p:spPr>
                <a:xfrm>
                  <a:off x="10034040" y="4533504"/>
                  <a:ext cx="1339601" cy="922774"/>
                </a:xfrm>
                <a:prstGeom prst="rect">
                  <a:avLst/>
                </a:prstGeom>
                <a:noFill/>
                <a:ln w="38100">
                  <a:solidFill>
                    <a:srgbClr val="333333"/>
                  </a:solidFill>
                </a:ln>
                <a:effectLst/>
              </p:spPr>
              <p:style>
                <a:lnRef idx="1">
                  <a:schemeClr val="dk1"/>
                </a:lnRef>
                <a:fillRef idx="2">
                  <a:schemeClr val="dk1"/>
                </a:fillRef>
                <a:effectRef idx="1">
                  <a:schemeClr val="dk1"/>
                </a:effectRef>
                <a:fontRef idx="minor">
                  <a:schemeClr val="dk1"/>
                </a:fontRef>
              </p:style>
              <p:txBody>
                <a:bodyPr lIns="93182" tIns="46591" rIns="93182" bIns="46591" rtlCol="0" anchor="ctr"/>
                <a:lstStyle/>
                <a:p>
                  <a:pPr algn="ctr" defTabSz="932099">
                    <a:defRPr/>
                  </a:pPr>
                  <a:endParaRPr lang="en-US" sz="1834" kern="0" dirty="0">
                    <a:solidFill>
                      <a:srgbClr val="000000"/>
                    </a:solidFill>
                    <a:latin typeface="Segoe UI"/>
                  </a:endParaRPr>
                </a:p>
              </p:txBody>
            </p:sp>
          </p:grpSp>
          <p:sp>
            <p:nvSpPr>
              <p:cNvPr id="484" name="TextBox 483"/>
              <p:cNvSpPr txBox="1"/>
              <p:nvPr/>
            </p:nvSpPr>
            <p:spPr>
              <a:xfrm>
                <a:off x="9972097" y="4577624"/>
                <a:ext cx="1344382" cy="859622"/>
              </a:xfrm>
              <a:prstGeom prst="rect">
                <a:avLst/>
              </a:prstGeom>
              <a:noFill/>
            </p:spPr>
            <p:txBody>
              <a:bodyPr wrap="square" lIns="182806" tIns="146246" rIns="182806" bIns="146246" rtlCol="0" anchor="ctr" anchorCtr="0">
                <a:noAutofit/>
              </a:bodyPr>
              <a:lstStyle/>
              <a:p>
                <a:pPr algn="ctr" defTabSz="932319">
                  <a:lnSpc>
                    <a:spcPct val="90000"/>
                  </a:lnSpc>
                  <a:spcAft>
                    <a:spcPts val="600"/>
                  </a:spcAft>
                  <a:defRPr/>
                </a:pPr>
                <a:r>
                  <a:rPr lang="en-US" sz="2999" kern="0" dirty="0">
                    <a:gradFill>
                      <a:gsLst>
                        <a:gs pos="2917">
                          <a:srgbClr val="404040"/>
                        </a:gs>
                        <a:gs pos="30000">
                          <a:srgbClr val="404040"/>
                        </a:gs>
                      </a:gsLst>
                      <a:lin ang="5400000" scaled="0"/>
                    </a:gradFill>
                    <a:latin typeface="Segoe UI Light"/>
                  </a:rPr>
                  <a:t>HTML</a:t>
                </a:r>
              </a:p>
            </p:txBody>
          </p:sp>
        </p:grpSp>
        <p:grpSp>
          <p:nvGrpSpPr>
            <p:cNvPr id="489" name="Group 488"/>
            <p:cNvGrpSpPr/>
            <p:nvPr/>
          </p:nvGrpSpPr>
          <p:grpSpPr>
            <a:xfrm>
              <a:off x="7057359" y="4684440"/>
              <a:ext cx="899570" cy="1314014"/>
              <a:chOff x="6803259" y="4273052"/>
              <a:chExt cx="899570" cy="1314014"/>
            </a:xfrm>
          </p:grpSpPr>
          <p:sp>
            <p:nvSpPr>
              <p:cNvPr id="490" name="Rounded Rectangle 489"/>
              <p:cNvSpPr/>
              <p:nvPr/>
            </p:nvSpPr>
            <p:spPr bwMode="auto">
              <a:xfrm rot="5400000">
                <a:off x="6596037" y="4480274"/>
                <a:ext cx="1314014" cy="899570"/>
              </a:xfrm>
              <a:prstGeom prst="roundRect">
                <a:avLst>
                  <a:gd name="adj" fmla="val 5986"/>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Rounded Rectangle 490"/>
              <p:cNvSpPr/>
              <p:nvPr/>
            </p:nvSpPr>
            <p:spPr bwMode="auto">
              <a:xfrm rot="5400000">
                <a:off x="6687357" y="4516455"/>
                <a:ext cx="1131374" cy="788547"/>
              </a:xfrm>
              <a:prstGeom prst="roundRect">
                <a:avLst>
                  <a:gd name="adj" fmla="val 3643"/>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2" name="Oval 491"/>
              <p:cNvSpPr/>
              <p:nvPr/>
            </p:nvSpPr>
            <p:spPr bwMode="auto">
              <a:xfrm rot="5400000">
                <a:off x="7226436" y="5497479"/>
                <a:ext cx="53216" cy="53216"/>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3" name="Rounded Rectangle 639"/>
              <p:cNvSpPr/>
              <p:nvPr/>
            </p:nvSpPr>
            <p:spPr bwMode="auto">
              <a:xfrm rot="5400000">
                <a:off x="6687357" y="4516455"/>
                <a:ext cx="1131374" cy="788547"/>
              </a:xfrm>
              <a:custGeom>
                <a:avLst/>
                <a:gdLst>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28727 w 1131374"/>
                  <a:gd name="connsiteY6" fmla="*/ 788547 h 788547"/>
                  <a:gd name="connsiteX7" fmla="*/ 0 w 1131374"/>
                  <a:gd name="connsiteY7" fmla="*/ 759820 h 788547"/>
                  <a:gd name="connsiteX8" fmla="*/ 0 w 1131374"/>
                  <a:gd name="connsiteY8" fmla="*/ 28727 h 788547"/>
                  <a:gd name="connsiteX0" fmla="*/ 61126 w 1192500"/>
                  <a:gd name="connsiteY0" fmla="*/ 28727 h 788547"/>
                  <a:gd name="connsiteX1" fmla="*/ 89853 w 1192500"/>
                  <a:gd name="connsiteY1" fmla="*/ 0 h 788547"/>
                  <a:gd name="connsiteX2" fmla="*/ 1163773 w 1192500"/>
                  <a:gd name="connsiteY2" fmla="*/ 0 h 788547"/>
                  <a:gd name="connsiteX3" fmla="*/ 1192500 w 1192500"/>
                  <a:gd name="connsiteY3" fmla="*/ 28727 h 788547"/>
                  <a:gd name="connsiteX4" fmla="*/ 1192500 w 1192500"/>
                  <a:gd name="connsiteY4" fmla="*/ 759820 h 788547"/>
                  <a:gd name="connsiteX5" fmla="*/ 1163773 w 1192500"/>
                  <a:gd name="connsiteY5" fmla="*/ 788547 h 788547"/>
                  <a:gd name="connsiteX6" fmla="*/ 89853 w 1192500"/>
                  <a:gd name="connsiteY6" fmla="*/ 788547 h 788547"/>
                  <a:gd name="connsiteX7" fmla="*/ 61126 w 1192500"/>
                  <a:gd name="connsiteY7" fmla="*/ 28727 h 788547"/>
                  <a:gd name="connsiteX0" fmla="*/ 0 w 1131374"/>
                  <a:gd name="connsiteY0" fmla="*/ 28727 h 788547"/>
                  <a:gd name="connsiteX1" fmla="*/ 28727 w 1131374"/>
                  <a:gd name="connsiteY1" fmla="*/ 0 h 788547"/>
                  <a:gd name="connsiteX2" fmla="*/ 1102647 w 1131374"/>
                  <a:gd name="connsiteY2" fmla="*/ 0 h 788547"/>
                  <a:gd name="connsiteX3" fmla="*/ 1131374 w 1131374"/>
                  <a:gd name="connsiteY3" fmla="*/ 28727 h 788547"/>
                  <a:gd name="connsiteX4" fmla="*/ 1131374 w 1131374"/>
                  <a:gd name="connsiteY4" fmla="*/ 759820 h 788547"/>
                  <a:gd name="connsiteX5" fmla="*/ 1102647 w 1131374"/>
                  <a:gd name="connsiteY5" fmla="*/ 788547 h 788547"/>
                  <a:gd name="connsiteX6" fmla="*/ 0 w 1131374"/>
                  <a:gd name="connsiteY6" fmla="*/ 28727 h 78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1374" h="788547">
                    <a:moveTo>
                      <a:pt x="0" y="28727"/>
                    </a:moveTo>
                    <a:cubicBezTo>
                      <a:pt x="0" y="12862"/>
                      <a:pt x="12862" y="0"/>
                      <a:pt x="28727" y="0"/>
                    </a:cubicBezTo>
                    <a:lnTo>
                      <a:pt x="1102647" y="0"/>
                    </a:lnTo>
                    <a:cubicBezTo>
                      <a:pt x="1118512" y="0"/>
                      <a:pt x="1131374" y="12862"/>
                      <a:pt x="1131374" y="28727"/>
                    </a:cubicBezTo>
                    <a:lnTo>
                      <a:pt x="1131374" y="759820"/>
                    </a:lnTo>
                    <a:cubicBezTo>
                      <a:pt x="1131374" y="775685"/>
                      <a:pt x="1118512" y="788547"/>
                      <a:pt x="1102647" y="788547"/>
                    </a:cubicBezTo>
                    <a:lnTo>
                      <a:pt x="0" y="28727"/>
                    </a:lnTo>
                    <a:close/>
                  </a:path>
                </a:pathLst>
              </a:custGeom>
              <a:solidFill>
                <a:srgbClr val="7E006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3" tIns="91403" rIns="34280" bIns="34280" rtlCol="0" anchor="b" anchorCtr="0"/>
              <a:lstStyle/>
              <a:p>
                <a:pPr algn="ctr" defTabSz="932037">
                  <a:defRPr/>
                </a:pPr>
                <a:endParaRPr lang="en-US" sz="8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94" name="AutoShape 165"/>
            <p:cNvSpPr>
              <a:spLocks noChangeAspect="1" noChangeArrowheads="1" noTextEdit="1"/>
            </p:cNvSpPr>
            <p:nvPr/>
          </p:nvSpPr>
          <p:spPr bwMode="auto">
            <a:xfrm>
              <a:off x="8536089" y="3458032"/>
              <a:ext cx="1057275" cy="82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nvGrpSpPr>
            <p:cNvPr id="495" name="Group 494"/>
            <p:cNvGrpSpPr/>
            <p:nvPr/>
          </p:nvGrpSpPr>
          <p:grpSpPr>
            <a:xfrm>
              <a:off x="8537163" y="3503327"/>
              <a:ext cx="875225" cy="709078"/>
              <a:chOff x="8283062" y="3056784"/>
              <a:chExt cx="875225" cy="709078"/>
            </a:xfrm>
          </p:grpSpPr>
          <p:sp>
            <p:nvSpPr>
              <p:cNvPr id="496" name="Freeform 167"/>
              <p:cNvSpPr>
                <a:spLocks/>
              </p:cNvSpPr>
              <p:nvPr/>
            </p:nvSpPr>
            <p:spPr bwMode="auto">
              <a:xfrm>
                <a:off x="8408194" y="3421856"/>
                <a:ext cx="750093"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497" name="Freeform 168"/>
              <p:cNvSpPr>
                <a:spLocks/>
              </p:cNvSpPr>
              <p:nvPr/>
            </p:nvSpPr>
            <p:spPr bwMode="auto">
              <a:xfrm>
                <a:off x="8283062"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498" name="Group 497"/>
            <p:cNvGrpSpPr/>
            <p:nvPr/>
          </p:nvGrpSpPr>
          <p:grpSpPr>
            <a:xfrm>
              <a:off x="9412385" y="3503327"/>
              <a:ext cx="606272" cy="715942"/>
              <a:chOff x="9158285" y="3056784"/>
              <a:chExt cx="606272" cy="715942"/>
            </a:xfrm>
          </p:grpSpPr>
          <p:sp>
            <p:nvSpPr>
              <p:cNvPr id="499" name="Freeform 168"/>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00" name="Freeform 167"/>
              <p:cNvSpPr>
                <a:spLocks/>
              </p:cNvSpPr>
              <p:nvPr/>
            </p:nvSpPr>
            <p:spPr bwMode="auto">
              <a:xfrm flipH="1">
                <a:off x="9158285" y="3428720"/>
                <a:ext cx="489298" cy="344006"/>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501" name="Group 500"/>
            <p:cNvGrpSpPr/>
            <p:nvPr/>
          </p:nvGrpSpPr>
          <p:grpSpPr>
            <a:xfrm>
              <a:off x="8398942" y="4146616"/>
              <a:ext cx="1331448" cy="1851838"/>
              <a:chOff x="8144842" y="4004140"/>
              <a:chExt cx="1331448" cy="1851838"/>
            </a:xfrm>
          </p:grpSpPr>
          <p:pic>
            <p:nvPicPr>
              <p:cNvPr id="502" name="Picture 501"/>
              <p:cNvPicPr>
                <a:picLocks noChangeAspect="1"/>
              </p:cNvPicPr>
              <p:nvPr/>
            </p:nvPicPr>
            <p:blipFill>
              <a:blip r:embed="rId3"/>
              <a:stretch>
                <a:fillRect/>
              </a:stretch>
            </p:blipFill>
            <p:spPr>
              <a:xfrm>
                <a:off x="8843731" y="4004140"/>
                <a:ext cx="632559" cy="1851838"/>
              </a:xfrm>
              <a:prstGeom prst="rect">
                <a:avLst/>
              </a:prstGeom>
            </p:spPr>
          </p:pic>
          <p:pic>
            <p:nvPicPr>
              <p:cNvPr id="503" name="Picture 502"/>
              <p:cNvPicPr>
                <a:picLocks noChangeAspect="1"/>
              </p:cNvPicPr>
              <p:nvPr/>
            </p:nvPicPr>
            <p:blipFill>
              <a:blip r:embed="rId4"/>
              <a:stretch>
                <a:fillRect/>
              </a:stretch>
            </p:blipFill>
            <p:spPr>
              <a:xfrm>
                <a:off x="8144842" y="4762867"/>
                <a:ext cx="1080760" cy="1093111"/>
              </a:xfrm>
              <a:prstGeom prst="rect">
                <a:avLst/>
              </a:prstGeom>
            </p:spPr>
          </p:pic>
        </p:grpSp>
        <p:grpSp>
          <p:nvGrpSpPr>
            <p:cNvPr id="504" name="Group 503"/>
            <p:cNvGrpSpPr/>
            <p:nvPr/>
          </p:nvGrpSpPr>
          <p:grpSpPr>
            <a:xfrm>
              <a:off x="10892139" y="3503327"/>
              <a:ext cx="454025" cy="1444602"/>
              <a:chOff x="10638038" y="3056784"/>
              <a:chExt cx="454025" cy="1444602"/>
            </a:xfrm>
          </p:grpSpPr>
          <p:sp>
            <p:nvSpPr>
              <p:cNvPr id="505" name="Freeform 168"/>
              <p:cNvSpPr>
                <a:spLocks/>
              </p:cNvSpPr>
              <p:nvPr/>
            </p:nvSpPr>
            <p:spPr bwMode="auto">
              <a:xfrm>
                <a:off x="10738051"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06" name="Freeform 172"/>
              <p:cNvSpPr>
                <a:spLocks/>
              </p:cNvSpPr>
              <p:nvPr/>
            </p:nvSpPr>
            <p:spPr bwMode="auto">
              <a:xfrm>
                <a:off x="10638038" y="3417123"/>
                <a:ext cx="454025" cy="1084263"/>
              </a:xfrm>
              <a:custGeom>
                <a:avLst/>
                <a:gdLst>
                  <a:gd name="T0" fmla="*/ 126 w 249"/>
                  <a:gd name="T1" fmla="*/ 0 h 430"/>
                  <a:gd name="T2" fmla="*/ 157 w 249"/>
                  <a:gd name="T3" fmla="*/ 104 h 430"/>
                  <a:gd name="T4" fmla="*/ 221 w 249"/>
                  <a:gd name="T5" fmla="*/ 149 h 430"/>
                  <a:gd name="T6" fmla="*/ 243 w 249"/>
                  <a:gd name="T7" fmla="*/ 223 h 430"/>
                  <a:gd name="T8" fmla="*/ 153 w 249"/>
                  <a:gd name="T9" fmla="*/ 286 h 430"/>
                  <a:gd name="T10" fmla="*/ 86 w 249"/>
                  <a:gd name="T11" fmla="*/ 298 h 430"/>
                  <a:gd name="T12" fmla="*/ 5 w 249"/>
                  <a:gd name="T13" fmla="*/ 321 h 430"/>
                  <a:gd name="T14" fmla="*/ 65 w 249"/>
                  <a:gd name="T15" fmla="*/ 361 h 430"/>
                  <a:gd name="T16" fmla="*/ 110 w 249"/>
                  <a:gd name="T17" fmla="*/ 43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 h="430">
                    <a:moveTo>
                      <a:pt x="126" y="0"/>
                    </a:moveTo>
                    <a:cubicBezTo>
                      <a:pt x="123" y="36"/>
                      <a:pt x="123" y="82"/>
                      <a:pt x="157" y="104"/>
                    </a:cubicBezTo>
                    <a:cubicBezTo>
                      <a:pt x="179" y="119"/>
                      <a:pt x="203" y="128"/>
                      <a:pt x="221" y="149"/>
                    </a:cubicBezTo>
                    <a:cubicBezTo>
                      <a:pt x="238" y="169"/>
                      <a:pt x="249" y="196"/>
                      <a:pt x="243" y="223"/>
                    </a:cubicBezTo>
                    <a:cubicBezTo>
                      <a:pt x="234" y="265"/>
                      <a:pt x="190" y="277"/>
                      <a:pt x="153" y="286"/>
                    </a:cubicBezTo>
                    <a:cubicBezTo>
                      <a:pt x="131" y="292"/>
                      <a:pt x="109" y="296"/>
                      <a:pt x="86" y="298"/>
                    </a:cubicBezTo>
                    <a:cubicBezTo>
                      <a:pt x="66" y="301"/>
                      <a:pt x="11" y="293"/>
                      <a:pt x="5" y="321"/>
                    </a:cubicBezTo>
                    <a:cubicBezTo>
                      <a:pt x="0" y="350"/>
                      <a:pt x="48" y="353"/>
                      <a:pt x="65" y="361"/>
                    </a:cubicBezTo>
                    <a:cubicBezTo>
                      <a:pt x="92" y="375"/>
                      <a:pt x="107" y="400"/>
                      <a:pt x="110" y="43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nvGrpSpPr>
            <p:cNvPr id="507" name="Group 506"/>
            <p:cNvGrpSpPr/>
            <p:nvPr/>
          </p:nvGrpSpPr>
          <p:grpSpPr>
            <a:xfrm>
              <a:off x="7245450" y="3503327"/>
              <a:ext cx="382588" cy="1813666"/>
              <a:chOff x="6991350" y="3056784"/>
              <a:chExt cx="382588" cy="1813666"/>
            </a:xfrm>
          </p:grpSpPr>
          <p:grpSp>
            <p:nvGrpSpPr>
              <p:cNvPr id="508" name="Group 507"/>
              <p:cNvGrpSpPr/>
              <p:nvPr/>
            </p:nvGrpSpPr>
            <p:grpSpPr>
              <a:xfrm>
                <a:off x="6991350" y="3092450"/>
                <a:ext cx="382588" cy="1778000"/>
                <a:chOff x="6991350" y="3092450"/>
                <a:chExt cx="382588" cy="1778000"/>
              </a:xfrm>
            </p:grpSpPr>
            <p:sp>
              <p:nvSpPr>
                <p:cNvPr id="510" name="AutoShape 160"/>
                <p:cNvSpPr>
                  <a:spLocks noChangeAspect="1" noChangeArrowheads="1" noTextEdit="1"/>
                </p:cNvSpPr>
                <p:nvPr/>
              </p:nvSpPr>
              <p:spPr bwMode="auto">
                <a:xfrm>
                  <a:off x="6991350" y="3092450"/>
                  <a:ext cx="382588"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sp>
              <p:nvSpPr>
                <p:cNvPr id="511" name="Freeform 162"/>
                <p:cNvSpPr>
                  <a:spLocks/>
                </p:cNvSpPr>
                <p:nvPr/>
              </p:nvSpPr>
              <p:spPr bwMode="auto">
                <a:xfrm>
                  <a:off x="7058192" y="3428720"/>
                  <a:ext cx="315592" cy="856674"/>
                </a:xfrm>
                <a:custGeom>
                  <a:avLst/>
                  <a:gdLst>
                    <a:gd name="T0" fmla="*/ 29 w 73"/>
                    <a:gd name="T1" fmla="*/ 0 h 320"/>
                    <a:gd name="T2" fmla="*/ 26 w 73"/>
                    <a:gd name="T3" fmla="*/ 52 h 320"/>
                    <a:gd name="T4" fmla="*/ 12 w 73"/>
                    <a:gd name="T5" fmla="*/ 64 h 320"/>
                    <a:gd name="T6" fmla="*/ 1 w 73"/>
                    <a:gd name="T7" fmla="*/ 86 h 320"/>
                    <a:gd name="T8" fmla="*/ 42 w 73"/>
                    <a:gd name="T9" fmla="*/ 130 h 320"/>
                    <a:gd name="T10" fmla="*/ 70 w 73"/>
                    <a:gd name="T11" fmla="*/ 183 h 320"/>
                    <a:gd name="T12" fmla="*/ 49 w 73"/>
                    <a:gd name="T13" fmla="*/ 251 h 320"/>
                    <a:gd name="T14" fmla="*/ 53 w 73"/>
                    <a:gd name="T15" fmla="*/ 320 h 3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320">
                      <a:moveTo>
                        <a:pt x="29" y="0"/>
                      </a:moveTo>
                      <a:cubicBezTo>
                        <a:pt x="29" y="17"/>
                        <a:pt x="33" y="35"/>
                        <a:pt x="26" y="52"/>
                      </a:cubicBezTo>
                      <a:cubicBezTo>
                        <a:pt x="24" y="58"/>
                        <a:pt x="18" y="61"/>
                        <a:pt x="12" y="64"/>
                      </a:cubicBezTo>
                      <a:cubicBezTo>
                        <a:pt x="5" y="69"/>
                        <a:pt x="1" y="78"/>
                        <a:pt x="1" y="86"/>
                      </a:cubicBezTo>
                      <a:cubicBezTo>
                        <a:pt x="0" y="111"/>
                        <a:pt x="26" y="116"/>
                        <a:pt x="42" y="130"/>
                      </a:cubicBezTo>
                      <a:cubicBezTo>
                        <a:pt x="58" y="144"/>
                        <a:pt x="68" y="163"/>
                        <a:pt x="70" y="183"/>
                      </a:cubicBezTo>
                      <a:cubicBezTo>
                        <a:pt x="73" y="209"/>
                        <a:pt x="58" y="228"/>
                        <a:pt x="49" y="251"/>
                      </a:cubicBezTo>
                      <a:cubicBezTo>
                        <a:pt x="40" y="273"/>
                        <a:pt x="42" y="299"/>
                        <a:pt x="53" y="320"/>
                      </a:cubicBezTo>
                    </a:path>
                  </a:pathLst>
                </a:custGeom>
                <a:noFill/>
                <a:ln w="38100"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sp>
            <p:nvSpPr>
              <p:cNvPr id="509" name="Freeform 168"/>
              <p:cNvSpPr>
                <a:spLocks/>
              </p:cNvSpPr>
              <p:nvPr/>
            </p:nvSpPr>
            <p:spPr bwMode="auto">
              <a:xfrm>
                <a:off x="705556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rgbClr val="333333"/>
              </a:solidFill>
              <a:ln>
                <a:noFill/>
              </a:ln>
            </p:spPr>
            <p:txBody>
              <a:bodyPr vert="horz" wrap="square" lIns="91403" tIns="45702" rIns="91403" bIns="45702" numCol="1" anchor="t" anchorCtr="0" compatLnSpc="1">
                <a:prstTxWarp prst="textNoShape">
                  <a:avLst/>
                </a:prstTxWarp>
              </a:bodyPr>
              <a:lstStyle/>
              <a:p>
                <a:pPr defTabSz="932319">
                  <a:defRPr/>
                </a:pPr>
                <a:endParaRPr lang="en-US" sz="1835" kern="0" dirty="0">
                  <a:solidFill>
                    <a:srgbClr val="404040"/>
                  </a:solidFill>
                  <a:latin typeface="Segoe UI"/>
                </a:endParaRPr>
              </a:p>
            </p:txBody>
          </p:sp>
        </p:grpSp>
      </p:grpSp>
      <p:sp>
        <p:nvSpPr>
          <p:cNvPr id="283" name="Data"/>
          <p:cNvSpPr/>
          <p:nvPr/>
        </p:nvSpPr>
        <p:spPr bwMode="auto">
          <a:xfrm>
            <a:off x="6225043" y="1212183"/>
            <a:ext cx="5936768" cy="9140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0" fontAlgn="base">
              <a:lnSpc>
                <a:spcPct val="90000"/>
              </a:lnSpc>
              <a:spcBef>
                <a:spcPct val="0"/>
              </a:spcBef>
              <a:spcAft>
                <a:spcPct val="0"/>
              </a:spcAft>
              <a:defRPr/>
            </a:pPr>
            <a:r>
              <a:rPr lang="en-US" sz="5398" b="1" kern="0"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DATA</a:t>
            </a:r>
          </a:p>
        </p:txBody>
      </p:sp>
      <p:sp>
        <p:nvSpPr>
          <p:cNvPr id="284" name="USER"/>
          <p:cNvSpPr/>
          <p:nvPr/>
        </p:nvSpPr>
        <p:spPr bwMode="auto">
          <a:xfrm>
            <a:off x="248465" y="1212183"/>
            <a:ext cx="5895507" cy="91403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0" tIns="146246" rIns="179140" bIns="143313" numCol="1" spcCol="0" rtlCol="0" fromWordArt="0" anchor="ctr" anchorCtr="0" forceAA="0" compatLnSpc="1">
            <a:prstTxWarp prst="textNoShape">
              <a:avLst/>
            </a:prstTxWarp>
            <a:noAutofit/>
          </a:bodyPr>
          <a:lstStyle/>
          <a:p>
            <a:pPr algn="ctr" defTabSz="913290" fontAlgn="base">
              <a:lnSpc>
                <a:spcPct val="90000"/>
              </a:lnSpc>
              <a:spcBef>
                <a:spcPct val="0"/>
              </a:spcBef>
              <a:spcAft>
                <a:spcPct val="0"/>
              </a:spcAft>
              <a:defRPr/>
            </a:pPr>
            <a:r>
              <a:rPr lang="en-US" sz="5398" b="1" kern="0" spc="-20" dirty="0">
                <a:gradFill>
                  <a:gsLst>
                    <a:gs pos="83000">
                      <a:srgbClr val="FFFFFF"/>
                    </a:gs>
                    <a:gs pos="100000">
                      <a:srgbClr val="FFFFFF"/>
                    </a:gs>
                  </a:gsLst>
                  <a:lin ang="5400000" scaled="1"/>
                </a:gradFill>
                <a:latin typeface="Segoe UI Light" panose="020B0502040204020203" pitchFamily="34" charset="0"/>
                <a:cs typeface="Segoe UI Light" panose="020B0502040204020203" pitchFamily="34" charset="0"/>
              </a:rPr>
              <a:t>USERS</a:t>
            </a:r>
          </a:p>
        </p:txBody>
      </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grpId="0" nodeType="clickEffect">
                                  <p:stCondLst>
                                    <p:cond delay="0"/>
                                  </p:stCondLst>
                                  <p:childTnLst>
                                    <p:set>
                                      <p:cBhvr>
                                        <p:cTn id="6" dur="1" fill="hold">
                                          <p:stCondLst>
                                            <p:cond delay="0"/>
                                          </p:stCondLst>
                                        </p:cTn>
                                        <p:tgtEl>
                                          <p:spTgt spid="284"/>
                                        </p:tgtEl>
                                        <p:attrNameLst>
                                          <p:attrName>style.visibility</p:attrName>
                                        </p:attrNameLst>
                                      </p:cBhvr>
                                      <p:to>
                                        <p:strVal val="visible"/>
                                      </p:to>
                                    </p:set>
                                    <p:anim calcmode="lin" valueType="num">
                                      <p:cBhvr additive="base">
                                        <p:cTn id="7" dur="640" fill="hold"/>
                                        <p:tgtEl>
                                          <p:spTgt spid="284"/>
                                        </p:tgtEl>
                                        <p:attrNameLst>
                                          <p:attrName>ppt_x</p:attrName>
                                        </p:attrNameLst>
                                      </p:cBhvr>
                                      <p:tavLst>
                                        <p:tav tm="0">
                                          <p:val>
                                            <p:strVal val="0-#ppt_w/2"/>
                                          </p:val>
                                        </p:tav>
                                        <p:tav tm="100000">
                                          <p:val>
                                            <p:strVal val="#ppt_x"/>
                                          </p:val>
                                        </p:tav>
                                      </p:tavLst>
                                    </p:anim>
                                    <p:anim calcmode="lin" valueType="num">
                                      <p:cBhvr additive="base">
                                        <p:cTn id="8" dur="640" fill="hold"/>
                                        <p:tgtEl>
                                          <p:spTgt spid="28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640" fill="hold"/>
                                        <p:tgtEl>
                                          <p:spTgt spid="2"/>
                                        </p:tgtEl>
                                        <p:attrNameLst>
                                          <p:attrName>ppt_x</p:attrName>
                                        </p:attrNameLst>
                                      </p:cBhvr>
                                      <p:tavLst>
                                        <p:tav tm="0">
                                          <p:val>
                                            <p:strVal val="0-#ppt_w/2"/>
                                          </p:val>
                                        </p:tav>
                                        <p:tav tm="100000">
                                          <p:val>
                                            <p:strVal val="#ppt_x"/>
                                          </p:val>
                                        </p:tav>
                                      </p:tavLst>
                                    </p:anim>
                                    <p:anim calcmode="lin" valueType="num">
                                      <p:cBhvr additive="base">
                                        <p:cTn id="12" dur="64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640"/>
                            </p:stCondLst>
                            <p:childTnLst>
                              <p:par>
                                <p:cTn id="14" presetID="2" presetClass="entr" presetSubtype="2" decel="100000" fill="hold" grpId="0" nodeType="afterEffect">
                                  <p:stCondLst>
                                    <p:cond delay="0"/>
                                  </p:stCondLst>
                                  <p:childTnLst>
                                    <p:set>
                                      <p:cBhvr>
                                        <p:cTn id="15" dur="1" fill="hold">
                                          <p:stCondLst>
                                            <p:cond delay="0"/>
                                          </p:stCondLst>
                                        </p:cTn>
                                        <p:tgtEl>
                                          <p:spTgt spid="283"/>
                                        </p:tgtEl>
                                        <p:attrNameLst>
                                          <p:attrName>style.visibility</p:attrName>
                                        </p:attrNameLst>
                                      </p:cBhvr>
                                      <p:to>
                                        <p:strVal val="visible"/>
                                      </p:to>
                                    </p:set>
                                    <p:anim calcmode="lin" valueType="num">
                                      <p:cBhvr additive="base">
                                        <p:cTn id="16" dur="640" fill="hold"/>
                                        <p:tgtEl>
                                          <p:spTgt spid="283"/>
                                        </p:tgtEl>
                                        <p:attrNameLst>
                                          <p:attrName>ppt_x</p:attrName>
                                        </p:attrNameLst>
                                      </p:cBhvr>
                                      <p:tavLst>
                                        <p:tav tm="0">
                                          <p:val>
                                            <p:strVal val="1+#ppt_w/2"/>
                                          </p:val>
                                        </p:tav>
                                        <p:tav tm="100000">
                                          <p:val>
                                            <p:strVal val="#ppt_x"/>
                                          </p:val>
                                        </p:tav>
                                      </p:tavLst>
                                    </p:anim>
                                    <p:anim calcmode="lin" valueType="num">
                                      <p:cBhvr additive="base">
                                        <p:cTn id="17" dur="640" fill="hold"/>
                                        <p:tgtEl>
                                          <p:spTgt spid="283"/>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640" fill="hold"/>
                                        <p:tgtEl>
                                          <p:spTgt spid="3"/>
                                        </p:tgtEl>
                                        <p:attrNameLst>
                                          <p:attrName>ppt_x</p:attrName>
                                        </p:attrNameLst>
                                      </p:cBhvr>
                                      <p:tavLst>
                                        <p:tav tm="0">
                                          <p:val>
                                            <p:strVal val="1+#ppt_w/2"/>
                                          </p:val>
                                        </p:tav>
                                        <p:tav tm="100000">
                                          <p:val>
                                            <p:strVal val="#ppt_x"/>
                                          </p:val>
                                        </p:tav>
                                      </p:tavLst>
                                    </p:anim>
                                    <p:anim calcmode="lin" valueType="num">
                                      <p:cBhvr additive="base">
                                        <p:cTn id="21" dur="64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p:bldP spid="28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3566184" cy="4573573"/>
          </a:xfrm>
        </p:spPr>
        <p:txBody>
          <a:bodyPr/>
          <a:lstStyle/>
          <a:p>
            <a:r>
              <a:rPr lang="en-US" dirty="0"/>
              <a:t>Building integration with </a:t>
            </a:r>
            <a:br>
              <a:rPr lang="en-US" dirty="0"/>
            </a:br>
            <a:r>
              <a:rPr lang="en-US" dirty="0"/>
              <a:t>Office 365</a:t>
            </a:r>
          </a:p>
        </p:txBody>
      </p:sp>
      <p:pic>
        <p:nvPicPr>
          <p:cNvPr id="3" name="Picture 2"/>
          <p:cNvPicPr>
            <a:picLocks noChangeAspect="1"/>
          </p:cNvPicPr>
          <p:nvPr/>
        </p:nvPicPr>
        <p:blipFill>
          <a:blip r:embed="rId2"/>
          <a:stretch>
            <a:fillRect/>
          </a:stretch>
        </p:blipFill>
        <p:spPr>
          <a:xfrm>
            <a:off x="4067474" y="0"/>
            <a:ext cx="8056709" cy="6906589"/>
          </a:xfrm>
          <a:prstGeom prst="rect">
            <a:avLst/>
          </a:prstGeom>
        </p:spPr>
      </p:pic>
    </p:spTree>
    <p:extLst>
      <p:ext uri="{BB962C8B-B14F-4D97-AF65-F5344CB8AC3E}">
        <p14:creationId xmlns:p14="http://schemas.microsoft.com/office/powerpoint/2010/main" val="4289948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Microsoft Graph API</a:t>
            </a:r>
          </a:p>
        </p:txBody>
      </p:sp>
      <p:grpSp>
        <p:nvGrpSpPr>
          <p:cNvPr id="3" name="Group 2"/>
          <p:cNvGrpSpPr/>
          <p:nvPr/>
        </p:nvGrpSpPr>
        <p:grpSpPr>
          <a:xfrm>
            <a:off x="1178153" y="948509"/>
            <a:ext cx="10410175" cy="5371191"/>
            <a:chOff x="1176125" y="486109"/>
            <a:chExt cx="10414363" cy="5373353"/>
          </a:xfrm>
        </p:grpSpPr>
        <p:cxnSp>
          <p:nvCxnSpPr>
            <p:cNvPr id="63" name="Straight Connector 62"/>
            <p:cNvCxnSpPr/>
            <p:nvPr/>
          </p:nvCxnSpPr>
          <p:spPr>
            <a:xfrm flipV="1">
              <a:off x="2041773" y="4141098"/>
              <a:ext cx="4582973" cy="21160"/>
            </a:xfrm>
            <a:prstGeom prst="line">
              <a:avLst/>
            </a:prstGeom>
            <a:ln w="38100">
              <a:solidFill>
                <a:srgbClr val="0072C6"/>
              </a:solidFill>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176125" y="2486786"/>
              <a:ext cx="6724713" cy="74378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2399">
                <a:solidFill>
                  <a:prstClr val="white"/>
                </a:solidFill>
                <a:latin typeface="Calibri" panose="020F0502020204030204"/>
              </a:endParaRPr>
            </a:p>
          </p:txBody>
        </p:sp>
        <p:sp>
          <p:nvSpPr>
            <p:cNvPr id="51" name="Title 1"/>
            <p:cNvSpPr txBox="1">
              <a:spLocks/>
            </p:cNvSpPr>
            <p:nvPr/>
          </p:nvSpPr>
          <p:spPr>
            <a:xfrm>
              <a:off x="1176125" y="2605407"/>
              <a:ext cx="6702442"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3998" dirty="0">
                  <a:solidFill>
                    <a:prstClr val="white"/>
                  </a:solidFill>
                  <a:latin typeface="Segoe UI" panose="020B0502040204020203" pitchFamily="34" charset="0"/>
                  <a:cs typeface="Segoe UI" panose="020B0502040204020203" pitchFamily="34" charset="0"/>
                </a:rPr>
                <a:t>https://graph.microsoft.com/</a:t>
              </a:r>
            </a:p>
          </p:txBody>
        </p:sp>
        <p:cxnSp>
          <p:nvCxnSpPr>
            <p:cNvPr id="15" name="Straight Arrow Connector 102"/>
            <p:cNvCxnSpPr/>
            <p:nvPr/>
          </p:nvCxnSpPr>
          <p:spPr>
            <a:xfrm flipV="1">
              <a:off x="6671189" y="3232865"/>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103"/>
            <p:cNvCxnSpPr/>
            <p:nvPr/>
          </p:nvCxnSpPr>
          <p:spPr>
            <a:xfrm flipV="1">
              <a:off x="5675507" y="3231621"/>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104"/>
            <p:cNvCxnSpPr/>
            <p:nvPr/>
          </p:nvCxnSpPr>
          <p:spPr>
            <a:xfrm flipV="1">
              <a:off x="4686485"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05"/>
            <p:cNvCxnSpPr/>
            <p:nvPr/>
          </p:nvCxnSpPr>
          <p:spPr>
            <a:xfrm flipV="1">
              <a:off x="3723597" y="3229047"/>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106"/>
            <p:cNvCxnSpPr/>
            <p:nvPr/>
          </p:nvCxnSpPr>
          <p:spPr>
            <a:xfrm flipV="1">
              <a:off x="177181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07"/>
            <p:cNvCxnSpPr/>
            <p:nvPr/>
          </p:nvCxnSpPr>
          <p:spPr>
            <a:xfrm flipV="1">
              <a:off x="2741680" y="3226422"/>
              <a:ext cx="0" cy="511460"/>
            </a:xfrm>
            <a:prstGeom prst="straightConnector1">
              <a:avLst/>
            </a:prstGeom>
            <a:ln w="38100">
              <a:solidFill>
                <a:srgbClr val="0078D7"/>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108"/>
            <p:cNvCxnSpPr/>
            <p:nvPr/>
          </p:nvCxnSpPr>
          <p:spPr>
            <a:xfrm flipH="1">
              <a:off x="7437437" y="3220993"/>
              <a:ext cx="4241" cy="2046379"/>
            </a:xfrm>
            <a:prstGeom prst="straightConnector1">
              <a:avLst/>
            </a:prstGeom>
            <a:ln w="38100">
              <a:solidFill>
                <a:srgbClr val="0072C6"/>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80" name="Group 112"/>
            <p:cNvGrpSpPr/>
            <p:nvPr/>
          </p:nvGrpSpPr>
          <p:grpSpPr>
            <a:xfrm>
              <a:off x="6823456" y="3494993"/>
              <a:ext cx="145610" cy="327521"/>
              <a:chOff x="7565604" y="5053690"/>
              <a:chExt cx="185585" cy="417438"/>
            </a:xfrm>
          </p:grpSpPr>
          <p:cxnSp>
            <p:nvCxnSpPr>
              <p:cNvPr id="81"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6" name="Group 115"/>
            <p:cNvGrpSpPr/>
            <p:nvPr/>
          </p:nvGrpSpPr>
          <p:grpSpPr>
            <a:xfrm>
              <a:off x="5850836" y="3493749"/>
              <a:ext cx="145610" cy="327521"/>
              <a:chOff x="7565604" y="5053690"/>
              <a:chExt cx="185585" cy="417438"/>
            </a:xfrm>
          </p:grpSpPr>
          <p:cxnSp>
            <p:nvCxnSpPr>
              <p:cNvPr id="87" name="Straight Connector 116"/>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8" name="Oval 117"/>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89" name="Group 118"/>
            <p:cNvGrpSpPr/>
            <p:nvPr/>
          </p:nvGrpSpPr>
          <p:grpSpPr>
            <a:xfrm>
              <a:off x="4832213" y="3488550"/>
              <a:ext cx="145610" cy="327521"/>
              <a:chOff x="7565604" y="5053690"/>
              <a:chExt cx="185585" cy="417438"/>
            </a:xfrm>
          </p:grpSpPr>
          <p:cxnSp>
            <p:nvCxnSpPr>
              <p:cNvPr id="90" name="Straight Connector 11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1" name="Oval 12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2" name="Group 121"/>
            <p:cNvGrpSpPr/>
            <p:nvPr/>
          </p:nvGrpSpPr>
          <p:grpSpPr>
            <a:xfrm>
              <a:off x="3874736" y="3491175"/>
              <a:ext cx="145610" cy="327521"/>
              <a:chOff x="7565604" y="5053690"/>
              <a:chExt cx="185585" cy="417438"/>
            </a:xfrm>
          </p:grpSpPr>
          <p:cxnSp>
            <p:nvCxnSpPr>
              <p:cNvPr id="93" name="Straight Connector 122"/>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4" name="Oval 123"/>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5" name="Group 124"/>
            <p:cNvGrpSpPr/>
            <p:nvPr/>
          </p:nvGrpSpPr>
          <p:grpSpPr>
            <a:xfrm>
              <a:off x="2882246" y="3488550"/>
              <a:ext cx="145610" cy="327521"/>
              <a:chOff x="7565604" y="5053690"/>
              <a:chExt cx="185585" cy="417438"/>
            </a:xfrm>
          </p:grpSpPr>
          <p:cxnSp>
            <p:nvCxnSpPr>
              <p:cNvPr id="96" name="Straight Connector 125"/>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7" name="Oval 126"/>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nvGrpSpPr>
            <p:cNvPr id="98" name="Group 128"/>
            <p:cNvGrpSpPr/>
            <p:nvPr/>
          </p:nvGrpSpPr>
          <p:grpSpPr>
            <a:xfrm>
              <a:off x="1919551" y="3488550"/>
              <a:ext cx="145610" cy="327521"/>
              <a:chOff x="7565604" y="5053690"/>
              <a:chExt cx="185585" cy="417438"/>
            </a:xfrm>
          </p:grpSpPr>
          <p:cxnSp>
            <p:nvCxnSpPr>
              <p:cNvPr id="99" name="Straight Connector 129"/>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0" name="Oval 130"/>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01" name="Picture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6717" y="2098500"/>
              <a:ext cx="3103771" cy="1865177"/>
            </a:xfrm>
            <a:prstGeom prst="rect">
              <a:avLst/>
            </a:prstGeom>
          </p:spPr>
        </p:pic>
        <p:grpSp>
          <p:nvGrpSpPr>
            <p:cNvPr id="102" name="Group 132"/>
            <p:cNvGrpSpPr/>
            <p:nvPr/>
          </p:nvGrpSpPr>
          <p:grpSpPr>
            <a:xfrm>
              <a:off x="8047037" y="486109"/>
              <a:ext cx="2524125" cy="1556049"/>
              <a:chOff x="6794301" y="1084248"/>
              <a:chExt cx="2524125" cy="1556049"/>
            </a:xfrm>
          </p:grpSpPr>
          <p:pic>
            <p:nvPicPr>
              <p:cNvPr id="103" name="Picture 5"/>
              <p:cNvPicPr>
                <a:picLocks noChangeAspect="1"/>
              </p:cNvPicPr>
              <p:nvPr/>
            </p:nvPicPr>
            <p:blipFill>
              <a:blip r:embed="rId6"/>
              <a:stretch>
                <a:fillRect/>
              </a:stretch>
            </p:blipFill>
            <p:spPr>
              <a:xfrm>
                <a:off x="6794301" y="1084248"/>
                <a:ext cx="2524125" cy="1556049"/>
              </a:xfrm>
              <a:prstGeom prst="rect">
                <a:avLst/>
              </a:prstGeom>
            </p:spPr>
          </p:pic>
          <p:sp>
            <p:nvSpPr>
              <p:cNvPr id="104" name="TextBox 12"/>
              <p:cNvSpPr txBox="1"/>
              <p:nvPr/>
            </p:nvSpPr>
            <p:spPr>
              <a:xfrm>
                <a:off x="6940239" y="1382140"/>
                <a:ext cx="2232248" cy="634488"/>
              </a:xfrm>
              <a:prstGeom prst="rect">
                <a:avLst/>
              </a:prstGeom>
              <a:solidFill>
                <a:srgbClr val="FFFFFF">
                  <a:alpha val="74000"/>
                </a:srgbClr>
              </a:solidFill>
            </p:spPr>
            <p:txBody>
              <a:bodyPr wrap="square" lIns="182806" tIns="146246" rIns="182806" bIns="146246" rtlCol="0">
                <a:spAutoFit/>
              </a:bodyPr>
              <a:lstStyle/>
              <a:p>
                <a:pPr algn="ctr">
                  <a:lnSpc>
                    <a:spcPct val="90000"/>
                  </a:lnSpc>
                  <a:spcAft>
                    <a:spcPts val="600"/>
                  </a:spcAft>
                  <a:defRPr/>
                </a:pPr>
                <a:r>
                  <a:rPr lang="nb-NO" sz="2399" dirty="0">
                    <a:gradFill>
                      <a:gsLst>
                        <a:gs pos="2917">
                          <a:srgbClr val="404040"/>
                        </a:gs>
                        <a:gs pos="30000">
                          <a:srgbClr val="404040"/>
                        </a:gs>
                      </a:gsLst>
                      <a:lin ang="5400000" scaled="0"/>
                    </a:gradFill>
                    <a:latin typeface="Segoe UI Semibold" panose="020B0702040204020203" pitchFamily="34" charset="0"/>
                    <a:cs typeface="Segoe UI Semibold" panose="020B0702040204020203" pitchFamily="34" charset="0"/>
                  </a:rPr>
                  <a:t>Your App</a:t>
                </a:r>
              </a:p>
            </p:txBody>
          </p:sp>
        </p:grpSp>
        <p:cxnSp>
          <p:nvCxnSpPr>
            <p:cNvPr id="32" name="Straight Arrow Connector 135"/>
            <p:cNvCxnSpPr/>
            <p:nvPr/>
          </p:nvCxnSpPr>
          <p:spPr>
            <a:xfrm>
              <a:off x="4400753" y="1439862"/>
              <a:ext cx="0" cy="580513"/>
            </a:xfrm>
            <a:prstGeom prst="straightConnector1">
              <a:avLst/>
            </a:prstGeom>
            <a:ln w="381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136"/>
            <p:cNvCxnSpPr/>
            <p:nvPr/>
          </p:nvCxnSpPr>
          <p:spPr>
            <a:xfrm>
              <a:off x="4400753" y="1439862"/>
              <a:ext cx="3384376" cy="0"/>
            </a:xfrm>
            <a:prstGeom prst="line">
              <a:avLst/>
            </a:prstGeom>
            <a:ln w="381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2332866" y="3541777"/>
              <a:ext cx="817628" cy="1174685"/>
              <a:chOff x="636295" y="2518478"/>
              <a:chExt cx="1435768" cy="2045634"/>
            </a:xfrm>
          </p:grpSpPr>
          <p:sp>
            <p:nvSpPr>
              <p:cNvPr id="85" name="Oval 84"/>
              <p:cNvSpPr/>
              <p:nvPr/>
            </p:nvSpPr>
            <p:spPr>
              <a:xfrm>
                <a:off x="636295" y="2815390"/>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defRPr/>
                </a:pPr>
                <a:endParaRPr lang="en-GB" sz="1835" dirty="0">
                  <a:solidFill>
                    <a:prstClr val="white"/>
                  </a:solidFill>
                  <a:latin typeface="Calibri" panose="020F0502020204030204"/>
                </a:endParaRPr>
              </a:p>
            </p:txBody>
          </p:sp>
          <p:graphicFrame>
            <p:nvGraphicFramePr>
              <p:cNvPr id="105" name="Diagram 104"/>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7" name="Oval 26"/>
            <p:cNvSpPr/>
            <p:nvPr/>
          </p:nvSpPr>
          <p:spPr>
            <a:xfrm>
              <a:off x="3326832" y="3734979"/>
              <a:ext cx="793531" cy="793531"/>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pSp>
          <p:nvGrpSpPr>
            <p:cNvPr id="4" name="Group 5"/>
            <p:cNvGrpSpPr/>
            <p:nvPr/>
          </p:nvGrpSpPr>
          <p:grpSpPr>
            <a:xfrm>
              <a:off x="4289720" y="3732354"/>
              <a:ext cx="793531" cy="793531"/>
              <a:chOff x="5681540" y="2652588"/>
              <a:chExt cx="778042" cy="778042"/>
            </a:xfrm>
          </p:grpSpPr>
          <p:sp>
            <p:nvSpPr>
              <p:cNvPr id="37" name="Oval 12"/>
              <p:cNvSpPr/>
              <p:nvPr/>
            </p:nvSpPr>
            <p:spPr>
              <a:xfrm rot="5400000">
                <a:off x="5681540"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41"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30137" y="2809206"/>
                <a:ext cx="480847" cy="480847"/>
              </a:xfrm>
              <a:prstGeom prst="rect">
                <a:avLst/>
              </a:prstGeom>
            </p:spPr>
          </p:pic>
        </p:grpSp>
        <p:grpSp>
          <p:nvGrpSpPr>
            <p:cNvPr id="20" name="Group 23"/>
            <p:cNvGrpSpPr/>
            <p:nvPr/>
          </p:nvGrpSpPr>
          <p:grpSpPr>
            <a:xfrm>
              <a:off x="1382026" y="3573767"/>
              <a:ext cx="779568" cy="1110704"/>
              <a:chOff x="636295" y="2518478"/>
              <a:chExt cx="1435768" cy="2045634"/>
            </a:xfrm>
          </p:grpSpPr>
          <p:sp>
            <p:nvSpPr>
              <p:cNvPr id="8" name="Oval 24"/>
              <p:cNvSpPr/>
              <p:nvPr/>
            </p:nvSpPr>
            <p:spPr>
              <a:xfrm>
                <a:off x="636295" y="2815389"/>
                <a:ext cx="1435768" cy="1435768"/>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graphicFrame>
            <p:nvGraphicFramePr>
              <p:cNvPr id="47" name="Diagram 25"/>
              <p:cNvGraphicFramePr/>
              <p:nvPr>
                <p:extLst/>
              </p:nvPr>
            </p:nvGraphicFramePr>
            <p:xfrm>
              <a:off x="665927" y="2518478"/>
              <a:ext cx="1364746" cy="2045634"/>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pSp>
          <p:nvGrpSpPr>
            <p:cNvPr id="22" name="Group 83"/>
            <p:cNvGrpSpPr/>
            <p:nvPr/>
          </p:nvGrpSpPr>
          <p:grpSpPr>
            <a:xfrm>
              <a:off x="5269508" y="3736850"/>
              <a:ext cx="811999" cy="794936"/>
              <a:chOff x="10113425" y="2651210"/>
              <a:chExt cx="796150" cy="779420"/>
            </a:xfrm>
          </p:grpSpPr>
          <p:sp>
            <p:nvSpPr>
              <p:cNvPr id="53" name="Oval 84"/>
              <p:cNvSpPr/>
              <p:nvPr/>
            </p:nvSpPr>
            <p:spPr>
              <a:xfrm rot="5400000">
                <a:off x="10113425" y="2652588"/>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1" name="Picture 8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30153" y="2651210"/>
                <a:ext cx="779422" cy="779420"/>
              </a:xfrm>
              <a:prstGeom prst="rect">
                <a:avLst/>
              </a:prstGeom>
            </p:spPr>
          </p:pic>
        </p:grpSp>
        <p:grpSp>
          <p:nvGrpSpPr>
            <p:cNvPr id="57" name="Group 89"/>
            <p:cNvGrpSpPr/>
            <p:nvPr/>
          </p:nvGrpSpPr>
          <p:grpSpPr>
            <a:xfrm>
              <a:off x="6261261" y="3730236"/>
              <a:ext cx="819857" cy="810653"/>
              <a:chOff x="10113425" y="3530904"/>
              <a:chExt cx="803854" cy="794830"/>
            </a:xfrm>
          </p:grpSpPr>
          <p:sp>
            <p:nvSpPr>
              <p:cNvPr id="54" name="Oval 90"/>
              <p:cNvSpPr/>
              <p:nvPr/>
            </p:nvSpPr>
            <p:spPr>
              <a:xfrm rot="5400000">
                <a:off x="10113425" y="3535656"/>
                <a:ext cx="778042" cy="778042"/>
              </a:xfrm>
              <a:prstGeom prst="ellipse">
                <a:avLst/>
              </a:prstGeom>
              <a:solidFill>
                <a:schemeClr val="bg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dirty="0">
                  <a:solidFill>
                    <a:prstClr val="white"/>
                  </a:solidFill>
                  <a:latin typeface="Calibri" panose="020F0502020204030204"/>
                </a:endParaRPr>
              </a:p>
            </p:txBody>
          </p:sp>
          <p:pic>
            <p:nvPicPr>
              <p:cNvPr id="23" name="Picture 9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122449" y="3530904"/>
                <a:ext cx="794830" cy="794830"/>
              </a:xfrm>
              <a:prstGeom prst="rect">
                <a:avLst/>
              </a:prstGeom>
            </p:spPr>
          </p:pic>
        </p:grpSp>
        <p:grpSp>
          <p:nvGrpSpPr>
            <p:cNvPr id="110" name="Group 112"/>
            <p:cNvGrpSpPr/>
            <p:nvPr/>
          </p:nvGrpSpPr>
          <p:grpSpPr>
            <a:xfrm>
              <a:off x="4327948" y="2158085"/>
              <a:ext cx="145610" cy="327521"/>
              <a:chOff x="7565604" y="5053690"/>
              <a:chExt cx="185585" cy="417438"/>
            </a:xfrm>
          </p:grpSpPr>
          <p:cxnSp>
            <p:nvCxnSpPr>
              <p:cNvPr id="111" name="Straight Connector 113"/>
              <p:cNvCxnSpPr/>
              <p:nvPr/>
            </p:nvCxnSpPr>
            <p:spPr>
              <a:xfrm flipV="1">
                <a:off x="7658397" y="5081438"/>
                <a:ext cx="0" cy="38969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2" name="Oval 114"/>
              <p:cNvSpPr/>
              <p:nvPr/>
            </p:nvSpPr>
            <p:spPr>
              <a:xfrm>
                <a:off x="7565604" y="5053690"/>
                <a:ext cx="185585" cy="185585"/>
              </a:xfrm>
              <a:prstGeom prst="ellipse">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pic>
          <p:nvPicPr>
            <p:cNvPr id="113" name="Picture 6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490100" y="3914403"/>
              <a:ext cx="474549" cy="474549"/>
            </a:xfrm>
            <a:prstGeom prst="rect">
              <a:avLst/>
            </a:prstGeom>
          </p:spPr>
        </p:pic>
        <p:sp>
          <p:nvSpPr>
            <p:cNvPr id="46" name="Rounded Rectangle 45"/>
            <p:cNvSpPr/>
            <p:nvPr/>
          </p:nvSpPr>
          <p:spPr>
            <a:xfrm>
              <a:off x="138202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USERS</a:t>
              </a:r>
            </a:p>
          </p:txBody>
        </p:sp>
        <p:sp>
          <p:nvSpPr>
            <p:cNvPr id="48" name="Rounded Rectangle 47"/>
            <p:cNvSpPr/>
            <p:nvPr/>
          </p:nvSpPr>
          <p:spPr>
            <a:xfrm>
              <a:off x="3333813" y="4473499"/>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FILES</a:t>
              </a:r>
            </a:p>
          </p:txBody>
        </p:sp>
        <p:sp>
          <p:nvSpPr>
            <p:cNvPr id="49" name="Rounded Rectangle 48"/>
            <p:cNvSpPr/>
            <p:nvPr/>
          </p:nvSpPr>
          <p:spPr>
            <a:xfrm>
              <a:off x="4296701"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MAIL</a:t>
              </a:r>
            </a:p>
          </p:txBody>
        </p:sp>
        <p:sp>
          <p:nvSpPr>
            <p:cNvPr id="50" name="Rounded Rectangle 49"/>
            <p:cNvSpPr/>
            <p:nvPr/>
          </p:nvSpPr>
          <p:spPr>
            <a:xfrm>
              <a:off x="5285723" y="4476073"/>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CALENDAR</a:t>
              </a:r>
            </a:p>
          </p:txBody>
        </p:sp>
        <p:sp>
          <p:nvSpPr>
            <p:cNvPr id="55" name="Rounded Rectangle 54"/>
            <p:cNvSpPr/>
            <p:nvPr/>
          </p:nvSpPr>
          <p:spPr>
            <a:xfrm>
              <a:off x="2351896" y="4470874"/>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918" dirty="0">
                  <a:solidFill>
                    <a:srgbClr val="0072C6"/>
                  </a:solidFill>
                  <a:latin typeface="Segoe UI Semibold" panose="020B0702040204020203" pitchFamily="34" charset="0"/>
                  <a:cs typeface="Segoe UI Semibold" panose="020B0702040204020203" pitchFamily="34" charset="0"/>
                </a:rPr>
                <a:t>GROUPS</a:t>
              </a:r>
            </a:p>
          </p:txBody>
        </p:sp>
        <p:sp>
          <p:nvSpPr>
            <p:cNvPr id="61" name="Rounded Rectangle 60"/>
            <p:cNvSpPr/>
            <p:nvPr/>
          </p:nvSpPr>
          <p:spPr>
            <a:xfrm>
              <a:off x="1322323" y="5267372"/>
              <a:ext cx="6624108" cy="592090"/>
            </a:xfrm>
            <a:prstGeom prst="round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endParaRPr lang="en-GB" sz="1835">
                <a:solidFill>
                  <a:prstClr val="white"/>
                </a:solidFill>
                <a:latin typeface="Calibri" panose="020F0502020204030204"/>
              </a:endParaRPr>
            </a:p>
          </p:txBody>
        </p:sp>
        <p:sp>
          <p:nvSpPr>
            <p:cNvPr id="62" name="Title 1"/>
            <p:cNvSpPr txBox="1">
              <a:spLocks/>
            </p:cNvSpPr>
            <p:nvPr/>
          </p:nvSpPr>
          <p:spPr>
            <a:xfrm>
              <a:off x="1322324" y="5346976"/>
              <a:ext cx="6624106" cy="361486"/>
            </a:xfrm>
            <a:prstGeom prst="rect">
              <a:avLst/>
            </a:prstGeom>
          </p:spPr>
          <p:txBody>
            <a:bodyPr vert="horz" lIns="93223" tIns="46611" rIns="93223" bIns="46611"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32227">
                <a:lnSpc>
                  <a:spcPct val="150000"/>
                </a:lnSpc>
              </a:pPr>
              <a:r>
                <a:rPr lang="en-US" sz="1835" dirty="0">
                  <a:solidFill>
                    <a:prstClr val="white"/>
                  </a:solidFill>
                  <a:latin typeface="Segoe UI" panose="020B0502040204020203" pitchFamily="34" charset="0"/>
                  <a:cs typeface="Segoe UI" panose="020B0502040204020203" pitchFamily="34" charset="0"/>
                </a:rPr>
                <a:t>Insights and relationships from Office Graph</a:t>
              </a:r>
            </a:p>
          </p:txBody>
        </p:sp>
        <p:cxnSp>
          <p:nvCxnSpPr>
            <p:cNvPr id="67" name="Straight Arrow Connector 66"/>
            <p:cNvCxnSpPr/>
            <p:nvPr/>
          </p:nvCxnSpPr>
          <p:spPr>
            <a:xfrm>
              <a:off x="2741680" y="474021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97"/>
            <p:cNvCxnSpPr/>
            <p:nvPr/>
          </p:nvCxnSpPr>
          <p:spPr>
            <a:xfrm>
              <a:off x="3723597" y="473329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98"/>
            <p:cNvCxnSpPr/>
            <p:nvPr/>
          </p:nvCxnSpPr>
          <p:spPr>
            <a:xfrm>
              <a:off x="4686485" y="4729357"/>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99"/>
            <p:cNvCxnSpPr/>
            <p:nvPr/>
          </p:nvCxnSpPr>
          <p:spPr>
            <a:xfrm>
              <a:off x="5675507" y="4734556"/>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00"/>
            <p:cNvCxnSpPr/>
            <p:nvPr/>
          </p:nvCxnSpPr>
          <p:spPr>
            <a:xfrm>
              <a:off x="6671189" y="4735800"/>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101"/>
            <p:cNvCxnSpPr/>
            <p:nvPr/>
          </p:nvCxnSpPr>
          <p:spPr>
            <a:xfrm>
              <a:off x="1771810" y="4738069"/>
              <a:ext cx="0" cy="461319"/>
            </a:xfrm>
            <a:prstGeom prst="straightConnector1">
              <a:avLst/>
            </a:prstGeom>
            <a:ln w="38100">
              <a:solidFill>
                <a:srgbClr val="0072C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06" name="Rounded Rectangle 105"/>
            <p:cNvSpPr/>
            <p:nvPr/>
          </p:nvSpPr>
          <p:spPr>
            <a:xfrm>
              <a:off x="6281405" y="4477317"/>
              <a:ext cx="779568" cy="261996"/>
            </a:xfrm>
            <a:prstGeom prst="roundRect">
              <a:avLst/>
            </a:prstGeom>
            <a:solidFill>
              <a:schemeClr val="bg1"/>
            </a:solidFill>
            <a:ln w="19050">
              <a:solidFill>
                <a:srgbClr val="0072C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27"/>
              <a:r>
                <a:rPr lang="en-GB" sz="816" dirty="0">
                  <a:solidFill>
                    <a:srgbClr val="0072C6"/>
                  </a:solidFill>
                  <a:latin typeface="Segoe UI Semibold" panose="020B0702040204020203" pitchFamily="34" charset="0"/>
                  <a:cs typeface="Segoe UI Semibold" panose="020B0702040204020203" pitchFamily="34" charset="0"/>
                </a:rPr>
                <a:t>TASKS</a:t>
              </a:r>
            </a:p>
          </p:txBody>
        </p:sp>
        <p:grpSp>
          <p:nvGrpSpPr>
            <p:cNvPr id="107" name="Group 112"/>
            <p:cNvGrpSpPr/>
            <p:nvPr/>
          </p:nvGrpSpPr>
          <p:grpSpPr>
            <a:xfrm>
              <a:off x="7656629" y="4944177"/>
              <a:ext cx="145610" cy="327521"/>
              <a:chOff x="7565604" y="5053690"/>
              <a:chExt cx="185585" cy="417438"/>
            </a:xfrm>
          </p:grpSpPr>
          <p:cxnSp>
            <p:nvCxnSpPr>
              <p:cNvPr id="108" name="Straight Connector 113"/>
              <p:cNvCxnSpPr/>
              <p:nvPr/>
            </p:nvCxnSpPr>
            <p:spPr>
              <a:xfrm flipV="1">
                <a:off x="7658397" y="5081438"/>
                <a:ext cx="0" cy="38969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09" name="Oval 114"/>
              <p:cNvSpPr/>
              <p:nvPr/>
            </p:nvSpPr>
            <p:spPr>
              <a:xfrm>
                <a:off x="7565604" y="5053690"/>
                <a:ext cx="185585" cy="185585"/>
              </a:xfrm>
              <a:prstGeom prst="ellipse">
                <a:avLst/>
              </a:prstGeom>
              <a:solidFill>
                <a:schemeClr val="bg1"/>
              </a:solidFill>
              <a:ln w="381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solidFill>
                    <a:srgbClr val="FFFFFF"/>
                  </a:solidFill>
                </a:endParaRPr>
              </a:p>
            </p:txBody>
          </p:sp>
        </p:grpSp>
      </p:grpSp>
      <p:pic>
        <p:nvPicPr>
          <p:cNvPr id="7" name="Picture 6"/>
          <p:cNvPicPr>
            <a:picLocks/>
          </p:cNvPicPr>
          <p:nvPr>
            <p:custDataLst>
              <p:tags r:id="rId2"/>
            </p:custDataLst>
          </p:nvPr>
        </p:nvPicPr>
        <p:blipFill>
          <a:blip r:embed="rId21">
            <a:extLst>
              <a:ext uri="{28A0092B-C50C-407E-A947-70E740481C1C}">
                <a14:useLocalDpi xmlns:a14="http://schemas.microsoft.com/office/drawing/2010/main" val="0"/>
              </a:ext>
            </a:extLst>
          </a:blip>
          <a:stretch>
            <a:fillRect/>
          </a:stretch>
        </p:blipFill>
        <p:spPr>
          <a:xfrm>
            <a:off x="8071355" y="505477"/>
            <a:ext cx="21759" cy="21759"/>
          </a:xfrm>
          <a:prstGeom prst="rect">
            <a:avLst/>
          </a:prstGeom>
        </p:spPr>
      </p:pic>
    </p:spTree>
    <p:custDataLst>
      <p:tags r:id="rId1"/>
    </p:custDataLst>
    <p:extLst>
      <p:ext uri="{BB962C8B-B14F-4D97-AF65-F5344CB8AC3E}">
        <p14:creationId xmlns:p14="http://schemas.microsoft.com/office/powerpoint/2010/main" val="65451579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89152" y="1770063"/>
            <a:ext cx="5763305" cy="4278094"/>
          </a:xfrm>
        </p:spPr>
        <p:txBody>
          <a:bodyPr/>
          <a:lstStyle/>
          <a:p>
            <a:pPr marL="0" indent="0" defTabSz="932742">
              <a:buNone/>
            </a:pPr>
            <a:r>
              <a:rPr lang="en-US" sz="2800" dirty="0">
                <a:gradFill>
                  <a:gsLst>
                    <a:gs pos="92515">
                      <a:schemeClr val="tx1"/>
                    </a:gs>
                    <a:gs pos="75000">
                      <a:schemeClr val="tx1"/>
                    </a:gs>
                  </a:gsLst>
                  <a:lin ang="5400000" scaled="0"/>
                </a:gradFill>
              </a:rPr>
              <a:t>Single authentication flow</a:t>
            </a:r>
          </a:p>
          <a:p>
            <a:pPr marL="0" lvl="1" defTabSz="932742"/>
            <a:r>
              <a:rPr lang="en-US" sz="1400" dirty="0">
                <a:gradFill>
                  <a:gsLst>
                    <a:gs pos="92515">
                      <a:schemeClr val="tx1"/>
                    </a:gs>
                    <a:gs pos="75000">
                      <a:schemeClr val="tx1"/>
                    </a:gs>
                  </a:gsLst>
                  <a:lin ang="5400000" scaled="0"/>
                </a:gradFill>
              </a:rPr>
              <a:t>Across all Office 365 services</a:t>
            </a:r>
          </a:p>
          <a:p>
            <a:pPr marL="0" lvl="1" defTabSz="932742"/>
            <a:r>
              <a:rPr lang="en-US" sz="1400" dirty="0">
                <a:gradFill>
                  <a:gsLst>
                    <a:gs pos="92515">
                      <a:schemeClr val="tx1"/>
                    </a:gs>
                    <a:gs pos="75000">
                      <a:schemeClr val="tx1"/>
                    </a:gs>
                  </a:gsLst>
                  <a:lin ang="5400000" scaled="0"/>
                </a:gradFill>
              </a:rPr>
              <a:t>“Native” apps and web sites</a:t>
            </a:r>
          </a:p>
          <a:p>
            <a:pPr marL="0" lvl="1" defTabSz="932742"/>
            <a:r>
              <a:rPr lang="en-US" sz="1400" dirty="0">
                <a:gradFill>
                  <a:gsLst>
                    <a:gs pos="92515">
                      <a:schemeClr val="tx1"/>
                    </a:gs>
                    <a:gs pos="75000">
                      <a:schemeClr val="tx1"/>
                    </a:gs>
                  </a:gsLst>
                  <a:lin ang="5400000" scaled="0"/>
                </a:gradFill>
              </a:rPr>
              <a:t>Admin and end-user consent</a:t>
            </a:r>
          </a:p>
          <a:p>
            <a:pPr marL="0" indent="0" defTabSz="932742">
              <a:buNone/>
            </a:pPr>
            <a:r>
              <a:rPr lang="en-US" sz="2800" dirty="0">
                <a:gradFill>
                  <a:gsLst>
                    <a:gs pos="92515">
                      <a:schemeClr val="tx1"/>
                    </a:gs>
                    <a:gs pos="75000">
                      <a:schemeClr val="tx1"/>
                    </a:gs>
                  </a:gsLst>
                  <a:lin ang="5400000" scaled="0"/>
                </a:gradFill>
              </a:rPr>
              <a:t>Secure protocol</a:t>
            </a:r>
          </a:p>
          <a:p>
            <a:pPr marL="0" lvl="1" defTabSz="932742"/>
            <a:r>
              <a:rPr lang="en-US" sz="1400" dirty="0">
                <a:gradFill>
                  <a:gsLst>
                    <a:gs pos="92515">
                      <a:schemeClr val="tx1"/>
                    </a:gs>
                    <a:gs pos="75000">
                      <a:schemeClr val="tx1"/>
                    </a:gs>
                  </a:gsLst>
                  <a:lin ang="5400000" scaled="0"/>
                </a:gradFill>
              </a:rPr>
              <a:t>OAuth 2.0 (no capturing user credentials)</a:t>
            </a:r>
          </a:p>
          <a:p>
            <a:pPr marL="0" lvl="1" defTabSz="932742"/>
            <a:r>
              <a:rPr lang="en-US" sz="1400" dirty="0">
                <a:gradFill>
                  <a:gsLst>
                    <a:gs pos="92515">
                      <a:schemeClr val="tx1"/>
                    </a:gs>
                    <a:gs pos="75000">
                      <a:schemeClr val="tx1"/>
                    </a:gs>
                  </a:gsLst>
                  <a:lin ang="5400000" scaled="0"/>
                </a:gradFill>
              </a:rPr>
              <a:t>Fine-grained access scopes</a:t>
            </a:r>
          </a:p>
          <a:p>
            <a:pPr marL="0" lvl="1" defTabSz="932742"/>
            <a:r>
              <a:rPr lang="en-US" sz="1400" dirty="0">
                <a:gradFill>
                  <a:gsLst>
                    <a:gs pos="92515">
                      <a:schemeClr val="tx1"/>
                    </a:gs>
                    <a:gs pos="75000">
                      <a:schemeClr val="tx1"/>
                    </a:gs>
                  </a:gsLst>
                  <a:lin ang="5400000" scaled="0"/>
                </a:gradFill>
              </a:rPr>
              <a:t>Supports MFA and federated user sign-in</a:t>
            </a:r>
          </a:p>
          <a:p>
            <a:pPr marL="0" lvl="1" defTabSz="932742"/>
            <a:r>
              <a:rPr lang="en-US" sz="1400" dirty="0">
                <a:gradFill>
                  <a:gsLst>
                    <a:gs pos="92515">
                      <a:schemeClr val="tx1"/>
                    </a:gs>
                    <a:gs pos="75000">
                      <a:schemeClr val="tx1"/>
                    </a:gs>
                  </a:gsLst>
                  <a:lin ang="5400000" scaled="0"/>
                </a:gradFill>
              </a:rPr>
              <a:t>Long-term access through refresh tokens</a:t>
            </a:r>
          </a:p>
          <a:p>
            <a:pPr marL="0" indent="0" defTabSz="932742">
              <a:buNone/>
            </a:pPr>
            <a:r>
              <a:rPr lang="en-US" sz="2800" dirty="0">
                <a:gradFill>
                  <a:gsLst>
                    <a:gs pos="92515">
                      <a:schemeClr val="tx1"/>
                    </a:gs>
                    <a:gs pos="75000">
                      <a:schemeClr val="tx1"/>
                    </a:gs>
                  </a:gsLst>
                  <a:lin ang="5400000" scaled="0"/>
                </a:gradFill>
              </a:rPr>
              <a:t>Unique considerations</a:t>
            </a:r>
            <a:br>
              <a:rPr lang="en-US" sz="2800" dirty="0">
                <a:gradFill>
                  <a:gsLst>
                    <a:gs pos="92515">
                      <a:schemeClr val="tx1"/>
                    </a:gs>
                    <a:gs pos="75000">
                      <a:schemeClr val="tx1"/>
                    </a:gs>
                  </a:gsLst>
                  <a:lin ang="5400000" scaled="0"/>
                </a:gradFill>
              </a:rPr>
            </a:br>
            <a:r>
              <a:rPr lang="en-US" sz="2800" dirty="0">
                <a:gradFill>
                  <a:gsLst>
                    <a:gs pos="92515">
                      <a:schemeClr val="tx1"/>
                    </a:gs>
                    <a:gs pos="75000">
                      <a:schemeClr val="tx1"/>
                    </a:gs>
                  </a:gsLst>
                  <a:lin ang="5400000" scaled="0"/>
                </a:gradFill>
              </a:rPr>
              <a:t>of “Native” Azure Apps</a:t>
            </a:r>
          </a:p>
          <a:p>
            <a:pPr marL="0" lvl="1" defTabSz="932742"/>
            <a:r>
              <a:rPr lang="en-US" sz="1400" dirty="0">
                <a:gradFill>
                  <a:gsLst>
                    <a:gs pos="92515">
                      <a:schemeClr val="tx1"/>
                    </a:gs>
                    <a:gs pos="75000">
                      <a:schemeClr val="tx1"/>
                    </a:gs>
                  </a:gsLst>
                  <a:lin ang="5400000" scaled="0"/>
                </a:gradFill>
              </a:rPr>
              <a:t>Inherently multi-tenant</a:t>
            </a:r>
          </a:p>
          <a:p>
            <a:pPr marL="0" lvl="1" defTabSz="932742"/>
            <a:r>
              <a:rPr lang="en-US" sz="1400" dirty="0">
                <a:gradFill>
                  <a:gsLst>
                    <a:gs pos="92515">
                      <a:schemeClr val="tx1"/>
                    </a:gs>
                    <a:gs pos="75000">
                      <a:schemeClr val="tx1"/>
                    </a:gs>
                  </a:gsLst>
                  <a:lin ang="5400000" scaled="0"/>
                </a:gradFill>
              </a:rPr>
              <a:t>No client/app secret (think about distribution)</a:t>
            </a:r>
          </a:p>
          <a:p>
            <a:pPr marL="0" lvl="1" defTabSz="932742"/>
            <a:r>
              <a:rPr lang="en-US" sz="1400" dirty="0">
                <a:gradFill>
                  <a:gsLst>
                    <a:gs pos="92515">
                      <a:schemeClr val="tx1"/>
                    </a:gs>
                    <a:gs pos="75000">
                      <a:schemeClr val="tx1"/>
                    </a:gs>
                  </a:gsLst>
                  <a:lin ang="5400000" scaled="0"/>
                </a:gradFill>
              </a:rPr>
              <a:t>Leverage a web authentication window/broker</a:t>
            </a:r>
          </a:p>
        </p:txBody>
      </p:sp>
      <p:sp>
        <p:nvSpPr>
          <p:cNvPr id="2" name="Footer Placeholder 1"/>
          <p:cNvSpPr>
            <a:spLocks noGrp="1"/>
          </p:cNvSpPr>
          <p:nvPr>
            <p:ph type="ftr" sz="quarter" idx="12"/>
          </p:nvPr>
        </p:nvSpPr>
        <p:spPr/>
        <p:txBody>
          <a:bodyPr/>
          <a:lstStyle/>
          <a:p>
            <a:pPr lvl="0" defTabSz="932742">
              <a:defRPr/>
            </a:pPr>
            <a:r>
              <a:rPr lang="en-US" sz="1400" dirty="0">
                <a:gradFill>
                  <a:gsLst>
                    <a:gs pos="2917">
                      <a:srgbClr val="0078D7"/>
                    </a:gs>
                    <a:gs pos="95000">
                      <a:srgbClr val="0078D7"/>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rPr>
              <a:t>1</a:t>
            </a:r>
            <a:r>
              <a:rPr lang="en-US" sz="1400" dirty="0">
                <a:gradFill>
                  <a:gsLst>
                    <a:gs pos="8367">
                      <a:srgbClr val="000000"/>
                    </a:gs>
                    <a:gs pos="31000">
                      <a:srgbClr val="000000"/>
                    </a:gs>
                  </a:gsLst>
                  <a:lin ang="5400000" scaled="0"/>
                </a:gradFill>
              </a:rPr>
              <a:t> Intro</a:t>
            </a:r>
          </a:p>
        </p:txBody>
      </p:sp>
      <p:sp>
        <p:nvSpPr>
          <p:cNvPr id="5" name="Title 4"/>
          <p:cNvSpPr>
            <a:spLocks noGrp="1"/>
          </p:cNvSpPr>
          <p:nvPr>
            <p:ph type="title" idx="4294967295"/>
          </p:nvPr>
        </p:nvSpPr>
        <p:spPr>
          <a:xfrm>
            <a:off x="246063" y="295275"/>
            <a:ext cx="4602162" cy="917575"/>
          </a:xfrm>
        </p:spPr>
        <p:txBody>
          <a:bodyPr/>
          <a:lstStyle/>
          <a:p>
            <a:r>
              <a:rPr lang="en-US" dirty="0">
                <a:gradFill>
                  <a:gsLst>
                    <a:gs pos="1395">
                      <a:schemeClr val="tx1"/>
                    </a:gs>
                    <a:gs pos="79000">
                      <a:schemeClr val="tx1"/>
                    </a:gs>
                  </a:gsLst>
                  <a:lin ang="5400000" scaled="0"/>
                </a:gradFill>
              </a:rPr>
              <a:t>Azure AD OAuth in Office 365</a:t>
            </a:r>
          </a:p>
        </p:txBody>
      </p:sp>
      <p:pic>
        <p:nvPicPr>
          <p:cNvPr id="6" name="Picture 5"/>
          <p:cNvPicPr>
            <a:picLocks noChangeAspect="1"/>
          </p:cNvPicPr>
          <p:nvPr/>
        </p:nvPicPr>
        <p:blipFill>
          <a:blip r:embed="rId3"/>
          <a:stretch>
            <a:fillRect/>
          </a:stretch>
        </p:blipFill>
        <p:spPr>
          <a:xfrm>
            <a:off x="6520354" y="290736"/>
            <a:ext cx="4762500" cy="6238875"/>
          </a:xfrm>
          <a:prstGeom prst="rect">
            <a:avLst/>
          </a:prstGeom>
        </p:spPr>
      </p:pic>
    </p:spTree>
    <p:extLst>
      <p:ext uri="{BB962C8B-B14F-4D97-AF65-F5344CB8AC3E}">
        <p14:creationId xmlns:p14="http://schemas.microsoft.com/office/powerpoint/2010/main" val="131503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Single authentication flow for Office 365</a:t>
            </a:r>
            <a:endParaRPr lang="en-US" dirty="0"/>
          </a:p>
        </p:txBody>
      </p:sp>
      <p:sp>
        <p:nvSpPr>
          <p:cNvPr id="3" name="Text Placeholder 2"/>
          <p:cNvSpPr>
            <a:spLocks noGrp="1"/>
          </p:cNvSpPr>
          <p:nvPr>
            <p:ph type="body" sz="quarter" idx="10"/>
          </p:nvPr>
        </p:nvSpPr>
        <p:spPr>
          <a:xfrm>
            <a:off x="465138" y="1919804"/>
            <a:ext cx="11533187" cy="3582519"/>
          </a:xfrm>
        </p:spPr>
        <p:txBody>
          <a:bodyPr/>
          <a:lstStyle/>
          <a:p>
            <a:pPr lvl="1"/>
            <a:r>
              <a:rPr lang="en-US" sz="2400" dirty="0"/>
              <a:t>Sign users in using OpenID Connect</a:t>
            </a:r>
          </a:p>
          <a:p>
            <a:pPr lvl="1"/>
            <a:endParaRPr lang="en-US" sz="2400" dirty="0"/>
          </a:p>
          <a:p>
            <a:pPr lvl="1"/>
            <a:r>
              <a:rPr lang="en-US" sz="2400" dirty="0"/>
              <a:t>Azure AD and Office 365 services</a:t>
            </a:r>
          </a:p>
          <a:p>
            <a:pPr lvl="1"/>
            <a:endParaRPr lang="en-US" sz="2400" dirty="0"/>
          </a:p>
          <a:p>
            <a:pPr lvl="1"/>
            <a:r>
              <a:rPr lang="en-US" sz="2400" dirty="0"/>
              <a:t>Supports MFA and federated user sign-in</a:t>
            </a:r>
          </a:p>
          <a:p>
            <a:pPr lvl="1"/>
            <a:endParaRPr lang="en-US" sz="2400" dirty="0"/>
          </a:p>
          <a:p>
            <a:pPr lvl="1"/>
            <a:r>
              <a:rPr lang="en-US" sz="2400" dirty="0"/>
              <a:t>Device apps, web sites, SPAs, and service apps</a:t>
            </a:r>
          </a:p>
          <a:p>
            <a:pPr lvl="1"/>
            <a:endParaRPr lang="en-US" sz="2400" dirty="0"/>
          </a:p>
          <a:p>
            <a:pPr lvl="1"/>
            <a:r>
              <a:rPr lang="en-US" sz="2400" dirty="0"/>
              <a:t>Pin apps to Office 365 app launcher from My apps</a:t>
            </a:r>
          </a:p>
        </p:txBody>
      </p:sp>
    </p:spTree>
    <p:extLst>
      <p:ext uri="{BB962C8B-B14F-4D97-AF65-F5344CB8AC3E}">
        <p14:creationId xmlns:p14="http://schemas.microsoft.com/office/powerpoint/2010/main" val="222322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p:cNvCxnSpPr/>
          <p:nvPr/>
        </p:nvCxnSpPr>
        <p:spPr>
          <a:xfrm flipV="1">
            <a:off x="2657021" y="3571053"/>
            <a:ext cx="4723289" cy="0"/>
          </a:xfrm>
          <a:prstGeom prst="line">
            <a:avLst/>
          </a:prstGeom>
          <a:ln w="2032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34997" y="3571053"/>
            <a:ext cx="2610239" cy="0"/>
          </a:xfrm>
          <a:prstGeom prst="line">
            <a:avLst/>
          </a:prstGeom>
          <a:ln w="2032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1540" y="5517322"/>
            <a:ext cx="1242971" cy="0"/>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34997" y="1735000"/>
            <a:ext cx="1242971" cy="0"/>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Line Callout 1 (Accent Bar) 48"/>
          <p:cNvSpPr/>
          <p:nvPr/>
        </p:nvSpPr>
        <p:spPr bwMode="auto">
          <a:xfrm>
            <a:off x="10030012" y="4676641"/>
            <a:ext cx="1952800" cy="437605"/>
          </a:xfrm>
          <a:prstGeom prst="accentCallout1">
            <a:avLst>
              <a:gd name="adj1" fmla="val 45693"/>
              <a:gd name="adj2" fmla="val 102517"/>
              <a:gd name="adj3" fmla="val -186019"/>
              <a:gd name="adj4" fmla="val 117910"/>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92791" fontAlgn="base">
              <a:lnSpc>
                <a:spcPct val="90000"/>
              </a:lnSpc>
              <a:spcBef>
                <a:spcPct val="0"/>
              </a:spcBef>
              <a:spcAft>
                <a:spcPct val="0"/>
              </a:spcAft>
            </a:pPr>
            <a:r>
              <a:rPr lang="en-US" sz="1495" dirty="0">
                <a:gradFill>
                  <a:gsLst>
                    <a:gs pos="17699">
                      <a:schemeClr val="tx1"/>
                    </a:gs>
                    <a:gs pos="42000">
                      <a:schemeClr val="tx1"/>
                    </a:gs>
                  </a:gsLst>
                  <a:lin ang="5400000" scaled="0"/>
                </a:gradFill>
                <a:ea typeface="Segoe UI" pitchFamily="34" charset="0"/>
                <a:cs typeface="Segoe UI" pitchFamily="34" charset="0"/>
              </a:rPr>
              <a:t>Easy for users to </a:t>
            </a:r>
            <a:br>
              <a:rPr lang="en-US" sz="1495" dirty="0">
                <a:gradFill>
                  <a:gsLst>
                    <a:gs pos="17699">
                      <a:schemeClr val="tx1"/>
                    </a:gs>
                    <a:gs pos="42000">
                      <a:schemeClr val="tx1"/>
                    </a:gs>
                  </a:gsLst>
                  <a:lin ang="5400000" scaled="0"/>
                </a:gradFill>
                <a:ea typeface="Segoe UI" pitchFamily="34" charset="0"/>
                <a:cs typeface="Segoe UI" pitchFamily="34" charset="0"/>
              </a:rPr>
            </a:br>
            <a:r>
              <a:rPr lang="en-US" sz="1495" dirty="0">
                <a:gradFill>
                  <a:gsLst>
                    <a:gs pos="17699">
                      <a:schemeClr val="tx1"/>
                    </a:gs>
                    <a:gs pos="42000">
                      <a:schemeClr val="tx1"/>
                    </a:gs>
                  </a:gsLst>
                  <a:lin ang="5400000" scaled="0"/>
                </a:gradFill>
                <a:ea typeface="Segoe UI" pitchFamily="34" charset="0"/>
                <a:cs typeface="Segoe UI" pitchFamily="34" charset="0"/>
              </a:rPr>
              <a:t>get and stay current</a:t>
            </a:r>
          </a:p>
        </p:txBody>
      </p:sp>
      <p:sp>
        <p:nvSpPr>
          <p:cNvPr id="47" name="Line Callout 1 (Accent Bar) 46"/>
          <p:cNvSpPr/>
          <p:nvPr/>
        </p:nvSpPr>
        <p:spPr bwMode="auto">
          <a:xfrm>
            <a:off x="10537544" y="1766151"/>
            <a:ext cx="1895548" cy="621573"/>
          </a:xfrm>
          <a:prstGeom prst="accentCallout1">
            <a:avLst>
              <a:gd name="adj1" fmla="val 54459"/>
              <a:gd name="adj2" fmla="val -3321"/>
              <a:gd name="adj3" fmla="val 199837"/>
              <a:gd name="adj4" fmla="val -22801"/>
            </a:avLst>
          </a:prstGeom>
          <a:noFill/>
          <a:ln>
            <a:solidFill>
              <a:srgbClr val="26262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92791" fontAlgn="base">
              <a:lnSpc>
                <a:spcPct val="90000"/>
              </a:lnSpc>
              <a:spcBef>
                <a:spcPct val="0"/>
              </a:spcBef>
              <a:spcAft>
                <a:spcPts val="408"/>
              </a:spcAft>
            </a:pPr>
            <a:r>
              <a:rPr lang="en-US" sz="1495" dirty="0">
                <a:gradFill>
                  <a:gsLst>
                    <a:gs pos="17699">
                      <a:schemeClr val="tx1"/>
                    </a:gs>
                    <a:gs pos="42000">
                      <a:schemeClr val="tx1"/>
                    </a:gs>
                  </a:gsLst>
                  <a:lin ang="5400000" scaled="0"/>
                </a:gradFill>
                <a:ea typeface="Segoe UI" pitchFamily="34" charset="0"/>
                <a:cs typeface="Segoe UI" pitchFamily="34" charset="0"/>
              </a:rPr>
              <a:t>Unified core </a:t>
            </a:r>
          </a:p>
          <a:p>
            <a:pPr defTabSz="1292791" fontAlgn="base">
              <a:lnSpc>
                <a:spcPct val="90000"/>
              </a:lnSpc>
              <a:spcBef>
                <a:spcPct val="0"/>
              </a:spcBef>
              <a:spcAft>
                <a:spcPts val="408"/>
              </a:spcAft>
            </a:pPr>
            <a:r>
              <a:rPr lang="en-US" sz="1495" dirty="0">
                <a:gradFill>
                  <a:gsLst>
                    <a:gs pos="17699">
                      <a:schemeClr val="tx1"/>
                    </a:gs>
                    <a:gs pos="42000">
                      <a:schemeClr val="tx1"/>
                    </a:gs>
                  </a:gsLst>
                  <a:lin ang="5400000" scaled="0"/>
                </a:gradFill>
                <a:ea typeface="Segoe UI" pitchFamily="34" charset="0"/>
                <a:cs typeface="Segoe UI" pitchFamily="34" charset="0"/>
              </a:rPr>
              <a:t>Unified app platform</a:t>
            </a:r>
          </a:p>
          <a:p>
            <a:pPr defTabSz="1292791" fontAlgn="base">
              <a:lnSpc>
                <a:spcPct val="90000"/>
              </a:lnSpc>
              <a:spcBef>
                <a:spcPct val="0"/>
              </a:spcBef>
              <a:spcAft>
                <a:spcPts val="408"/>
              </a:spcAft>
            </a:pPr>
            <a:r>
              <a:rPr lang="en-US" sz="1495" dirty="0">
                <a:gradFill>
                  <a:gsLst>
                    <a:gs pos="17699">
                      <a:schemeClr val="tx1"/>
                    </a:gs>
                    <a:gs pos="42000">
                      <a:schemeClr val="tx1"/>
                    </a:gs>
                  </a:gsLst>
                  <a:lin ang="5400000" scaled="0"/>
                </a:gradFill>
                <a:ea typeface="Segoe UI" pitchFamily="34" charset="0"/>
                <a:cs typeface="Segoe UI" pitchFamily="34" charset="0"/>
              </a:rPr>
              <a:t>One Store</a:t>
            </a:r>
          </a:p>
        </p:txBody>
      </p:sp>
      <p:sp>
        <p:nvSpPr>
          <p:cNvPr id="2" name="Title 1"/>
          <p:cNvSpPr>
            <a:spLocks noGrp="1"/>
          </p:cNvSpPr>
          <p:nvPr>
            <p:ph type="title"/>
          </p:nvPr>
        </p:nvSpPr>
        <p:spPr/>
        <p:txBody>
          <a:bodyPr/>
          <a:lstStyle/>
          <a:p>
            <a:r>
              <a:rPr lang="en-US" dirty="0"/>
              <a:t>A bigger opportunity with one Windows… </a:t>
            </a:r>
          </a:p>
        </p:txBody>
      </p:sp>
      <p:sp>
        <p:nvSpPr>
          <p:cNvPr id="3" name="Rectangle 2"/>
          <p:cNvSpPr/>
          <p:nvPr/>
        </p:nvSpPr>
        <p:spPr bwMode="auto">
          <a:xfrm>
            <a:off x="9533027" y="3483582"/>
            <a:ext cx="2900066" cy="186337"/>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544" tIns="202835" rIns="253544" bIns="202835" numCol="1" spcCol="0" rtlCol="0" fromWordArt="0" anchor="t" anchorCtr="0" forceAA="0" compatLnSpc="1">
            <a:prstTxWarp prst="textNoShape">
              <a:avLst/>
            </a:prstTxWarp>
            <a:noAutofit/>
          </a:bodyPr>
          <a:lstStyle/>
          <a:p>
            <a:pPr algn="ctr" defTabSz="1292791" fontAlgn="base">
              <a:lnSpc>
                <a:spcPct val="90000"/>
              </a:lnSpc>
              <a:spcBef>
                <a:spcPct val="0"/>
              </a:spcBef>
              <a:spcAft>
                <a:spcPct val="0"/>
              </a:spcAft>
            </a:pPr>
            <a:endParaRPr lang="en-US" sz="2447" dirty="0">
              <a:gradFill>
                <a:gsLst>
                  <a:gs pos="2917">
                    <a:srgbClr val="737373"/>
                  </a:gs>
                  <a:gs pos="81000">
                    <a:srgbClr val="737373"/>
                  </a:gs>
                </a:gsLst>
                <a:lin ang="5400000" scaled="0"/>
              </a:gradFill>
              <a:ea typeface="Segoe UI" pitchFamily="34" charset="0"/>
              <a:cs typeface="Segoe UI" pitchFamily="34" charset="0"/>
            </a:endParaRPr>
          </a:p>
        </p:txBody>
      </p:sp>
      <p:cxnSp>
        <p:nvCxnSpPr>
          <p:cNvPr id="9" name="Straight Connector 8"/>
          <p:cNvCxnSpPr/>
          <p:nvPr/>
        </p:nvCxnSpPr>
        <p:spPr>
          <a:xfrm>
            <a:off x="1259303" y="1718229"/>
            <a:ext cx="1251774" cy="754456"/>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2488209" y="4181689"/>
            <a:ext cx="4887942" cy="438924"/>
            <a:chOff x="1827979" y="3075252"/>
            <a:chExt cx="3595848" cy="322898"/>
          </a:xfrm>
        </p:grpSpPr>
        <p:cxnSp>
          <p:nvCxnSpPr>
            <p:cNvPr id="10" name="Straight Connector 9"/>
            <p:cNvCxnSpPr/>
            <p:nvPr/>
          </p:nvCxnSpPr>
          <p:spPr>
            <a:xfrm flipV="1">
              <a:off x="5004522" y="3075252"/>
              <a:ext cx="419305" cy="31064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827979" y="3389642"/>
              <a:ext cx="3157298" cy="850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1000375" y="5639583"/>
            <a:ext cx="3399974" cy="485902"/>
          </a:xfrm>
          <a:prstGeom prst="rect">
            <a:avLst/>
          </a:prstGeom>
          <a:noFill/>
        </p:spPr>
        <p:txBody>
          <a:bodyPr wrap="square" lIns="146304" tIns="91440" rIns="146304" bIns="91440" rtlCol="0">
            <a:spAutoFit/>
          </a:bodyPr>
          <a:lstStyle/>
          <a:p>
            <a:pPr defTabSz="932250">
              <a:lnSpc>
                <a:spcPct val="90000"/>
              </a:lnSpc>
            </a:pPr>
            <a:r>
              <a:rPr lang="en-US" sz="2175" dirty="0">
                <a:gradFill>
                  <a:gsLst>
                    <a:gs pos="17699">
                      <a:schemeClr val="tx1"/>
                    </a:gs>
                    <a:gs pos="47000">
                      <a:schemeClr val="tx1"/>
                    </a:gs>
                  </a:gsLst>
                  <a:lin ang="5400000" scaled="0"/>
                </a:gradFill>
              </a:rPr>
              <a:t>Windows Phone 7.5</a:t>
            </a:r>
            <a:endParaRPr lang="en-US" sz="2447" dirty="0">
              <a:gradFill>
                <a:gsLst>
                  <a:gs pos="17699">
                    <a:schemeClr val="tx1"/>
                  </a:gs>
                  <a:gs pos="47000">
                    <a:schemeClr val="tx1"/>
                  </a:gs>
                </a:gsLst>
                <a:lin ang="5400000" scaled="0"/>
              </a:gradFill>
            </a:endParaRPr>
          </a:p>
        </p:txBody>
      </p:sp>
      <p:sp>
        <p:nvSpPr>
          <p:cNvPr id="14" name="TextBox 13"/>
          <p:cNvSpPr txBox="1"/>
          <p:nvPr/>
        </p:nvSpPr>
        <p:spPr>
          <a:xfrm>
            <a:off x="2333219" y="4773627"/>
            <a:ext cx="3427819" cy="485902"/>
          </a:xfrm>
          <a:prstGeom prst="rect">
            <a:avLst/>
          </a:prstGeom>
          <a:noFill/>
        </p:spPr>
        <p:txBody>
          <a:bodyPr wrap="square" lIns="146304" tIns="91440" rIns="146304" bIns="91440" rtlCol="0">
            <a:spAutoFit/>
          </a:bodyPr>
          <a:lstStyle/>
          <a:p>
            <a:pPr defTabSz="932250">
              <a:lnSpc>
                <a:spcPct val="90000"/>
              </a:lnSpc>
            </a:pPr>
            <a:r>
              <a:rPr lang="en-US" sz="2175" dirty="0">
                <a:gradFill>
                  <a:gsLst>
                    <a:gs pos="17699">
                      <a:schemeClr val="tx1"/>
                    </a:gs>
                    <a:gs pos="47000">
                      <a:schemeClr val="tx1"/>
                    </a:gs>
                  </a:gsLst>
                  <a:lin ang="5400000" scaled="0"/>
                </a:gradFill>
              </a:rPr>
              <a:t>Windows Phone 8</a:t>
            </a:r>
            <a:endParaRPr lang="en-US" sz="2447" dirty="0">
              <a:gradFill>
                <a:gsLst>
                  <a:gs pos="17699">
                    <a:schemeClr val="tx1"/>
                  </a:gs>
                  <a:gs pos="47000">
                    <a:schemeClr val="tx1"/>
                  </a:gs>
                </a:gsLst>
                <a:lin ang="5400000" scaled="0"/>
              </a:gradFill>
            </a:endParaRPr>
          </a:p>
        </p:txBody>
      </p:sp>
      <p:sp>
        <p:nvSpPr>
          <p:cNvPr id="15" name="TextBox 14"/>
          <p:cNvSpPr txBox="1"/>
          <p:nvPr/>
        </p:nvSpPr>
        <p:spPr>
          <a:xfrm>
            <a:off x="7133804" y="4346606"/>
            <a:ext cx="1790224" cy="787139"/>
          </a:xfrm>
          <a:prstGeom prst="rect">
            <a:avLst/>
          </a:prstGeom>
          <a:noFill/>
        </p:spPr>
        <p:txBody>
          <a:bodyPr wrap="square" lIns="146304" tIns="91440" rIns="146304" bIns="91440" rtlCol="0">
            <a:spAutoFit/>
          </a:bodyPr>
          <a:lstStyle/>
          <a:p>
            <a:pPr defTabSz="932250">
              <a:lnSpc>
                <a:spcPct val="90000"/>
              </a:lnSpc>
            </a:pPr>
            <a:r>
              <a:rPr lang="en-US" sz="2175" dirty="0">
                <a:gradFill>
                  <a:gsLst>
                    <a:gs pos="17699">
                      <a:schemeClr val="tx1"/>
                    </a:gs>
                    <a:gs pos="47000">
                      <a:schemeClr val="tx1"/>
                    </a:gs>
                  </a:gsLst>
                  <a:lin ang="5400000" scaled="0"/>
                </a:gradFill>
              </a:rPr>
              <a:t>Windows Phone 8.1</a:t>
            </a:r>
            <a:endParaRPr lang="en-US" sz="2447" dirty="0">
              <a:gradFill>
                <a:gsLst>
                  <a:gs pos="17699">
                    <a:schemeClr val="tx1"/>
                  </a:gs>
                  <a:gs pos="47000">
                    <a:schemeClr val="tx1"/>
                  </a:gs>
                </a:gsLst>
                <a:lin ang="5400000" scaled="0"/>
              </a:gradFill>
            </a:endParaRPr>
          </a:p>
        </p:txBody>
      </p:sp>
      <p:sp>
        <p:nvSpPr>
          <p:cNvPr id="16" name="TextBox 15"/>
          <p:cNvSpPr txBox="1"/>
          <p:nvPr/>
        </p:nvSpPr>
        <p:spPr>
          <a:xfrm>
            <a:off x="2700362" y="3031235"/>
            <a:ext cx="1937458" cy="485902"/>
          </a:xfrm>
          <a:prstGeom prst="rect">
            <a:avLst/>
          </a:prstGeom>
          <a:noFill/>
        </p:spPr>
        <p:txBody>
          <a:bodyPr wrap="square" lIns="146304" tIns="91440" rIns="146304" bIns="91440" rtlCol="0">
            <a:spAutoFit/>
          </a:bodyPr>
          <a:lstStyle/>
          <a:p>
            <a:pPr defTabSz="932250">
              <a:lnSpc>
                <a:spcPct val="90000"/>
              </a:lnSpc>
            </a:pPr>
            <a:r>
              <a:rPr lang="en-US" sz="2175" dirty="0">
                <a:gradFill>
                  <a:gsLst>
                    <a:gs pos="17699">
                      <a:schemeClr val="tx1"/>
                    </a:gs>
                    <a:gs pos="47000">
                      <a:schemeClr val="tx1"/>
                    </a:gs>
                  </a:gsLst>
                  <a:lin ang="5400000" scaled="0"/>
                </a:gradFill>
              </a:rPr>
              <a:t>Windows 8</a:t>
            </a:r>
            <a:endParaRPr lang="en-US" sz="2447" dirty="0">
              <a:gradFill>
                <a:gsLst>
                  <a:gs pos="17699">
                    <a:schemeClr val="tx1"/>
                  </a:gs>
                  <a:gs pos="47000">
                    <a:schemeClr val="tx1"/>
                  </a:gs>
                </a:gsLst>
                <a:lin ang="5400000" scaled="0"/>
              </a:gradFill>
            </a:endParaRPr>
          </a:p>
        </p:txBody>
      </p:sp>
      <p:sp>
        <p:nvSpPr>
          <p:cNvPr id="17" name="TextBox 16"/>
          <p:cNvSpPr txBox="1"/>
          <p:nvPr/>
        </p:nvSpPr>
        <p:spPr>
          <a:xfrm>
            <a:off x="2367237" y="1870927"/>
            <a:ext cx="1790224" cy="485902"/>
          </a:xfrm>
          <a:prstGeom prst="rect">
            <a:avLst/>
          </a:prstGeom>
          <a:noFill/>
        </p:spPr>
        <p:txBody>
          <a:bodyPr wrap="square" lIns="146304" tIns="91440" rIns="146304" bIns="91440" rtlCol="0">
            <a:spAutoFit/>
          </a:bodyPr>
          <a:lstStyle/>
          <a:p>
            <a:pPr defTabSz="932250">
              <a:lnSpc>
                <a:spcPct val="90000"/>
              </a:lnSpc>
            </a:pPr>
            <a:r>
              <a:rPr lang="en-US" sz="2175" dirty="0">
                <a:gradFill>
                  <a:gsLst>
                    <a:gs pos="17699">
                      <a:schemeClr val="tx1"/>
                    </a:gs>
                    <a:gs pos="47000">
                      <a:schemeClr val="tx1"/>
                    </a:gs>
                  </a:gsLst>
                  <a:lin ang="5400000" scaled="0"/>
                </a:gradFill>
              </a:rPr>
              <a:t>Xbox One</a:t>
            </a:r>
            <a:endParaRPr lang="en-US" sz="2447" dirty="0">
              <a:gradFill>
                <a:gsLst>
                  <a:gs pos="17699">
                    <a:schemeClr val="tx1"/>
                  </a:gs>
                  <a:gs pos="47000">
                    <a:schemeClr val="tx1"/>
                  </a:gs>
                </a:gsLst>
                <a:lin ang="5400000" scaled="0"/>
              </a:gradFill>
            </a:endParaRPr>
          </a:p>
        </p:txBody>
      </p:sp>
      <p:sp>
        <p:nvSpPr>
          <p:cNvPr id="18" name="TextBox 17"/>
          <p:cNvSpPr txBox="1"/>
          <p:nvPr/>
        </p:nvSpPr>
        <p:spPr>
          <a:xfrm>
            <a:off x="8038653" y="5632073"/>
            <a:ext cx="3438310" cy="485902"/>
          </a:xfrm>
          <a:prstGeom prst="rect">
            <a:avLst/>
          </a:prstGeom>
          <a:noFill/>
        </p:spPr>
        <p:txBody>
          <a:bodyPr wrap="square" lIns="146304" tIns="91440" rIns="146304" bIns="91440" rtlCol="0">
            <a:spAutoFit/>
          </a:bodyPr>
          <a:lstStyle/>
          <a:p>
            <a:pPr defTabSz="932250">
              <a:lnSpc>
                <a:spcPct val="90000"/>
              </a:lnSpc>
            </a:pPr>
            <a:r>
              <a:rPr lang="en-US" sz="2175" dirty="0">
                <a:gradFill>
                  <a:gsLst>
                    <a:gs pos="17699">
                      <a:schemeClr val="tx1"/>
                    </a:gs>
                    <a:gs pos="47000">
                      <a:schemeClr val="tx1"/>
                    </a:gs>
                  </a:gsLst>
                  <a:lin ang="5400000" scaled="0"/>
                </a:gradFill>
              </a:rPr>
              <a:t>Windows on devices</a:t>
            </a:r>
            <a:endParaRPr lang="en-US" sz="2447" dirty="0">
              <a:gradFill>
                <a:gsLst>
                  <a:gs pos="17699">
                    <a:schemeClr val="tx1"/>
                  </a:gs>
                  <a:gs pos="47000">
                    <a:schemeClr val="tx1"/>
                  </a:gs>
                </a:gsLst>
                <a:lin ang="5400000" scaled="0"/>
              </a:gradFill>
            </a:endParaRPr>
          </a:p>
        </p:txBody>
      </p:sp>
      <p:sp>
        <p:nvSpPr>
          <p:cNvPr id="19" name="TextBox 18"/>
          <p:cNvSpPr txBox="1"/>
          <p:nvPr/>
        </p:nvSpPr>
        <p:spPr>
          <a:xfrm>
            <a:off x="1216500" y="1198279"/>
            <a:ext cx="1790224" cy="427705"/>
          </a:xfrm>
          <a:prstGeom prst="rect">
            <a:avLst/>
          </a:prstGeom>
          <a:noFill/>
        </p:spPr>
        <p:txBody>
          <a:bodyPr wrap="square" lIns="146304" tIns="91440" rIns="146304" bIns="91440" rtlCol="0">
            <a:noAutofit/>
          </a:bodyPr>
          <a:lstStyle/>
          <a:p>
            <a:pPr defTabSz="932250">
              <a:lnSpc>
                <a:spcPct val="90000"/>
              </a:lnSpc>
            </a:pPr>
            <a:r>
              <a:rPr lang="en-US" sz="2175" dirty="0">
                <a:gradFill>
                  <a:gsLst>
                    <a:gs pos="17699">
                      <a:schemeClr val="tx1"/>
                    </a:gs>
                    <a:gs pos="47000">
                      <a:schemeClr val="tx1"/>
                    </a:gs>
                  </a:gsLst>
                  <a:lin ang="5400000" scaled="0"/>
                </a:gradFill>
              </a:rPr>
              <a:t>Xbox 360</a:t>
            </a:r>
            <a:endParaRPr lang="en-US" sz="2447" dirty="0">
              <a:gradFill>
                <a:gsLst>
                  <a:gs pos="17699">
                    <a:schemeClr val="tx1"/>
                  </a:gs>
                  <a:gs pos="47000">
                    <a:schemeClr val="tx1"/>
                  </a:gs>
                </a:gsLst>
                <a:lin ang="5400000" scaled="0"/>
              </a:gradFill>
            </a:endParaRPr>
          </a:p>
        </p:txBody>
      </p:sp>
      <p:sp>
        <p:nvSpPr>
          <p:cNvPr id="20" name="Oval 19"/>
          <p:cNvSpPr/>
          <p:nvPr/>
        </p:nvSpPr>
        <p:spPr>
          <a:xfrm>
            <a:off x="1114150" y="1598655"/>
            <a:ext cx="310793" cy="310793"/>
          </a:xfrm>
          <a:prstGeom prst="ellipse">
            <a:avLst/>
          </a:prstGeom>
          <a:solidFill>
            <a:schemeClr val="tx1">
              <a:lumMod val="90000"/>
              <a:lumOff val="1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22" name="Rectangle 21"/>
          <p:cNvSpPr/>
          <p:nvPr/>
        </p:nvSpPr>
        <p:spPr bwMode="auto">
          <a:xfrm>
            <a:off x="9533027" y="3283985"/>
            <a:ext cx="2900066" cy="193627"/>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544" tIns="202835" rIns="253544" bIns="202835" numCol="1" spcCol="0" rtlCol="0" fromWordArt="0" anchor="t" anchorCtr="0" forceAA="0" compatLnSpc="1">
            <a:prstTxWarp prst="textNoShape">
              <a:avLst/>
            </a:prstTxWarp>
            <a:noAutofit/>
          </a:bodyPr>
          <a:lstStyle/>
          <a:p>
            <a:pPr algn="ctr" defTabSz="1292791" fontAlgn="base">
              <a:lnSpc>
                <a:spcPct val="90000"/>
              </a:lnSpc>
              <a:spcBef>
                <a:spcPct val="0"/>
              </a:spcBef>
              <a:spcAft>
                <a:spcPct val="0"/>
              </a:spcAft>
            </a:pPr>
            <a:endParaRPr lang="en-US" sz="2447" dirty="0">
              <a:gradFill>
                <a:gsLst>
                  <a:gs pos="2917">
                    <a:srgbClr val="737373"/>
                  </a:gs>
                  <a:gs pos="81000">
                    <a:srgbClr val="737373"/>
                  </a:gs>
                </a:gsLst>
                <a:lin ang="5400000" scaled="0"/>
              </a:gradFill>
              <a:ea typeface="Segoe UI" pitchFamily="34" charset="0"/>
              <a:cs typeface="Segoe UI" pitchFamily="34" charset="0"/>
            </a:endParaRPr>
          </a:p>
        </p:txBody>
      </p:sp>
      <p:sp>
        <p:nvSpPr>
          <p:cNvPr id="23" name="Rectangle 22"/>
          <p:cNvSpPr/>
          <p:nvPr/>
        </p:nvSpPr>
        <p:spPr bwMode="auto">
          <a:xfrm>
            <a:off x="9533025" y="3675890"/>
            <a:ext cx="2900067" cy="195751"/>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544" tIns="202835" rIns="253544" bIns="202835" numCol="1" spcCol="0" rtlCol="0" fromWordArt="0" anchor="t" anchorCtr="0" forceAA="0" compatLnSpc="1">
            <a:prstTxWarp prst="textNoShape">
              <a:avLst/>
            </a:prstTxWarp>
            <a:noAutofit/>
          </a:bodyPr>
          <a:lstStyle/>
          <a:p>
            <a:pPr algn="ctr" defTabSz="1292791" fontAlgn="base">
              <a:lnSpc>
                <a:spcPct val="90000"/>
              </a:lnSpc>
              <a:spcBef>
                <a:spcPct val="0"/>
              </a:spcBef>
              <a:spcAft>
                <a:spcPct val="0"/>
              </a:spcAft>
            </a:pPr>
            <a:endParaRPr lang="en-US" sz="2447" dirty="0">
              <a:gradFill>
                <a:gsLst>
                  <a:gs pos="2917">
                    <a:srgbClr val="737373"/>
                  </a:gs>
                  <a:gs pos="81000">
                    <a:srgbClr val="737373"/>
                  </a:gs>
                </a:gsLst>
                <a:lin ang="5400000" scaled="0"/>
              </a:gradFill>
              <a:ea typeface="Segoe UI" pitchFamily="34" charset="0"/>
              <a:cs typeface="Segoe UI" pitchFamily="34" charset="0"/>
            </a:endParaRPr>
          </a:p>
        </p:txBody>
      </p:sp>
      <p:sp>
        <p:nvSpPr>
          <p:cNvPr id="24" name="Rectangle 23"/>
          <p:cNvSpPr/>
          <p:nvPr/>
        </p:nvSpPr>
        <p:spPr bwMode="auto">
          <a:xfrm>
            <a:off x="9799026" y="3872851"/>
            <a:ext cx="2634067" cy="195751"/>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544" tIns="202835" rIns="253544" bIns="202835" numCol="1" spcCol="0" rtlCol="0" fromWordArt="0" anchor="t" anchorCtr="0" forceAA="0" compatLnSpc="1">
            <a:prstTxWarp prst="textNoShape">
              <a:avLst/>
            </a:prstTxWarp>
            <a:noAutofit/>
          </a:bodyPr>
          <a:lstStyle/>
          <a:p>
            <a:pPr algn="ctr" defTabSz="1292791" fontAlgn="base">
              <a:lnSpc>
                <a:spcPct val="90000"/>
              </a:lnSpc>
              <a:spcBef>
                <a:spcPct val="0"/>
              </a:spcBef>
              <a:spcAft>
                <a:spcPct val="0"/>
              </a:spcAft>
            </a:pPr>
            <a:endParaRPr lang="en-US" sz="2447" dirty="0">
              <a:gradFill>
                <a:gsLst>
                  <a:gs pos="2917">
                    <a:srgbClr val="737373"/>
                  </a:gs>
                  <a:gs pos="81000">
                    <a:srgbClr val="737373"/>
                  </a:gs>
                </a:gsLst>
                <a:lin ang="5400000" scaled="0"/>
              </a:gradFill>
              <a:ea typeface="Segoe UI" pitchFamily="34" charset="0"/>
              <a:cs typeface="Segoe UI" pitchFamily="34" charset="0"/>
            </a:endParaRPr>
          </a:p>
        </p:txBody>
      </p:sp>
      <p:grpSp>
        <p:nvGrpSpPr>
          <p:cNvPr id="61" name="Group 60"/>
          <p:cNvGrpSpPr/>
          <p:nvPr/>
        </p:nvGrpSpPr>
        <p:grpSpPr>
          <a:xfrm>
            <a:off x="2526997" y="2476243"/>
            <a:ext cx="7017547" cy="1704747"/>
            <a:chOff x="1856514" y="1820629"/>
            <a:chExt cx="5162506" cy="1254109"/>
          </a:xfrm>
        </p:grpSpPr>
        <p:cxnSp>
          <p:nvCxnSpPr>
            <p:cNvPr id="60" name="Straight Connector 59"/>
            <p:cNvCxnSpPr/>
            <p:nvPr/>
          </p:nvCxnSpPr>
          <p:spPr>
            <a:xfrm flipV="1">
              <a:off x="5464540" y="2626035"/>
              <a:ext cx="1554480" cy="0"/>
            </a:xfrm>
            <a:prstGeom prst="line">
              <a:avLst/>
            </a:prstGeom>
            <a:ln w="2032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1856514" y="1820629"/>
              <a:ext cx="5154033" cy="665444"/>
              <a:chOff x="1856514" y="1820629"/>
              <a:chExt cx="5154033" cy="665444"/>
            </a:xfrm>
          </p:grpSpPr>
          <p:cxnSp>
            <p:nvCxnSpPr>
              <p:cNvPr id="11" name="Straight Connector 10"/>
              <p:cNvCxnSpPr/>
              <p:nvPr/>
            </p:nvCxnSpPr>
            <p:spPr>
              <a:xfrm flipV="1">
                <a:off x="1856514" y="1820629"/>
                <a:ext cx="4194863" cy="121"/>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22" idx="1"/>
              </p:cNvCxnSpPr>
              <p:nvPr/>
            </p:nvCxnSpPr>
            <p:spPr>
              <a:xfrm>
                <a:off x="6051378" y="1820629"/>
                <a:ext cx="959169" cy="665444"/>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5419781" y="2775161"/>
              <a:ext cx="1590764" cy="299577"/>
              <a:chOff x="5419781" y="2775161"/>
              <a:chExt cx="1590764" cy="299577"/>
            </a:xfrm>
          </p:grpSpPr>
          <p:cxnSp>
            <p:nvCxnSpPr>
              <p:cNvPr id="25" name="Straight Connector 24"/>
              <p:cNvCxnSpPr>
                <a:endCxn id="23" idx="1"/>
              </p:cNvCxnSpPr>
              <p:nvPr/>
            </p:nvCxnSpPr>
            <p:spPr>
              <a:xfrm flipV="1">
                <a:off x="6369651" y="2775161"/>
                <a:ext cx="640894" cy="297010"/>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419781" y="3072170"/>
                <a:ext cx="949870" cy="256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7" name="Straight Connector 26"/>
          <p:cNvCxnSpPr/>
          <p:nvPr/>
        </p:nvCxnSpPr>
        <p:spPr>
          <a:xfrm flipV="1">
            <a:off x="1314778" y="4631013"/>
            <a:ext cx="1173431" cy="86935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114150" y="5361927"/>
            <a:ext cx="310793" cy="310793"/>
          </a:xfrm>
          <a:prstGeom prst="ellipse">
            <a:avLst/>
          </a:prstGeom>
          <a:solidFill>
            <a:schemeClr val="tx1">
              <a:lumMod val="90000"/>
              <a:lumOff val="1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29" name="Rounded Rectangle 28"/>
          <p:cNvSpPr/>
          <p:nvPr/>
        </p:nvSpPr>
        <p:spPr bwMode="auto">
          <a:xfrm>
            <a:off x="2399187" y="2281745"/>
            <a:ext cx="357667" cy="2547550"/>
          </a:xfrm>
          <a:prstGeom prst="roundRect">
            <a:avLst>
              <a:gd name="adj" fmla="val 50000"/>
            </a:avLst>
          </a:prstGeom>
          <a:solidFill>
            <a:schemeClr val="tx1">
              <a:lumMod val="90000"/>
              <a:lumOff val="1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30" name="Oval 29"/>
          <p:cNvSpPr/>
          <p:nvPr/>
        </p:nvSpPr>
        <p:spPr>
          <a:xfrm>
            <a:off x="2444876" y="2334287"/>
            <a:ext cx="266291" cy="266291"/>
          </a:xfrm>
          <a:prstGeom prst="ellipse">
            <a:avLst/>
          </a:prstGeom>
          <a:solidFill>
            <a:schemeClr val="tx1">
              <a:lumMod val="90000"/>
              <a:lumOff val="1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31" name="Oval 30"/>
          <p:cNvSpPr/>
          <p:nvPr/>
        </p:nvSpPr>
        <p:spPr>
          <a:xfrm>
            <a:off x="2444876" y="3447334"/>
            <a:ext cx="266291" cy="266291"/>
          </a:xfrm>
          <a:prstGeom prst="ellipse">
            <a:avLst/>
          </a:prstGeom>
          <a:solidFill>
            <a:schemeClr val="tx1">
              <a:lumMod val="90000"/>
              <a:lumOff val="1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32" name="Oval 31"/>
          <p:cNvSpPr/>
          <p:nvPr/>
        </p:nvSpPr>
        <p:spPr>
          <a:xfrm>
            <a:off x="2444876" y="4514633"/>
            <a:ext cx="266291" cy="259533"/>
          </a:xfrm>
          <a:prstGeom prst="ellipse">
            <a:avLst/>
          </a:prstGeom>
          <a:solidFill>
            <a:schemeClr val="tx1">
              <a:lumMod val="90000"/>
              <a:lumOff val="1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grpSp>
        <p:nvGrpSpPr>
          <p:cNvPr id="57" name="Group 56"/>
          <p:cNvGrpSpPr/>
          <p:nvPr/>
        </p:nvGrpSpPr>
        <p:grpSpPr>
          <a:xfrm>
            <a:off x="7223478" y="3400937"/>
            <a:ext cx="357667" cy="976285"/>
            <a:chOff x="5311512" y="2500887"/>
            <a:chExt cx="263120" cy="718211"/>
          </a:xfrm>
        </p:grpSpPr>
        <p:sp>
          <p:nvSpPr>
            <p:cNvPr id="33" name="Rounded Rectangle 32"/>
            <p:cNvSpPr/>
            <p:nvPr/>
          </p:nvSpPr>
          <p:spPr bwMode="auto">
            <a:xfrm>
              <a:off x="5311512" y="2500887"/>
              <a:ext cx="263120" cy="718211"/>
            </a:xfrm>
            <a:prstGeom prst="roundRect">
              <a:avLst>
                <a:gd name="adj" fmla="val 50000"/>
              </a:avLst>
            </a:prstGeom>
            <a:solidFill>
              <a:schemeClr val="tx1">
                <a:lumMod val="90000"/>
                <a:lumOff val="1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34" name="Oval 33"/>
            <p:cNvSpPr/>
            <p:nvPr/>
          </p:nvSpPr>
          <p:spPr>
            <a:xfrm>
              <a:off x="5345122" y="2535019"/>
              <a:ext cx="195899" cy="195899"/>
            </a:xfrm>
            <a:prstGeom prst="ellipse">
              <a:avLst/>
            </a:prstGeom>
            <a:solidFill>
              <a:schemeClr val="tx1">
                <a:lumMod val="90000"/>
                <a:lumOff val="1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35" name="Oval 34"/>
            <p:cNvSpPr/>
            <p:nvPr/>
          </p:nvSpPr>
          <p:spPr>
            <a:xfrm>
              <a:off x="5344542" y="2985984"/>
              <a:ext cx="195899" cy="195899"/>
            </a:xfrm>
            <a:prstGeom prst="ellipse">
              <a:avLst/>
            </a:prstGeom>
            <a:solidFill>
              <a:schemeClr val="tx1">
                <a:lumMod val="90000"/>
                <a:lumOff val="1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grpSp>
      <p:sp>
        <p:nvSpPr>
          <p:cNvPr id="36" name="TextBox 35"/>
          <p:cNvSpPr txBox="1"/>
          <p:nvPr/>
        </p:nvSpPr>
        <p:spPr>
          <a:xfrm>
            <a:off x="6577708" y="3032417"/>
            <a:ext cx="2224440" cy="485902"/>
          </a:xfrm>
          <a:prstGeom prst="rect">
            <a:avLst/>
          </a:prstGeom>
          <a:noFill/>
        </p:spPr>
        <p:txBody>
          <a:bodyPr wrap="square" lIns="146304" tIns="91440" rIns="146304" bIns="91440" rtlCol="0">
            <a:spAutoFit/>
          </a:bodyPr>
          <a:lstStyle/>
          <a:p>
            <a:pPr defTabSz="932250">
              <a:lnSpc>
                <a:spcPct val="90000"/>
              </a:lnSpc>
            </a:pPr>
            <a:r>
              <a:rPr lang="en-US" sz="2175" dirty="0">
                <a:gradFill>
                  <a:gsLst>
                    <a:gs pos="17699">
                      <a:schemeClr val="tx1"/>
                    </a:gs>
                    <a:gs pos="47000">
                      <a:schemeClr val="tx1"/>
                    </a:gs>
                  </a:gsLst>
                  <a:lin ang="5400000" scaled="0"/>
                </a:gradFill>
              </a:rPr>
              <a:t>Windows 8.1</a:t>
            </a:r>
            <a:endParaRPr lang="en-US" sz="2447" dirty="0">
              <a:gradFill>
                <a:gsLst>
                  <a:gs pos="17699">
                    <a:schemeClr val="tx1"/>
                  </a:gs>
                  <a:gs pos="47000">
                    <a:schemeClr val="tx1"/>
                  </a:gs>
                </a:gsLst>
                <a:lin ang="5400000" scaled="0"/>
              </a:gradFill>
            </a:endParaRPr>
          </a:p>
        </p:txBody>
      </p:sp>
      <p:cxnSp>
        <p:nvCxnSpPr>
          <p:cNvPr id="37" name="Straight Connector 36"/>
          <p:cNvCxnSpPr/>
          <p:nvPr/>
        </p:nvCxnSpPr>
        <p:spPr>
          <a:xfrm flipV="1">
            <a:off x="7798796" y="3959896"/>
            <a:ext cx="2231215" cy="1868102"/>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7676053" y="5666581"/>
            <a:ext cx="310793" cy="310793"/>
          </a:xfrm>
          <a:prstGeom prst="ellipse">
            <a:avLst/>
          </a:prstGeom>
          <a:solidFill>
            <a:schemeClr val="tx1">
              <a:lumMod val="90000"/>
              <a:lumOff val="1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44" name="Line Callout 1 (Accent Bar) 43"/>
          <p:cNvSpPr/>
          <p:nvPr/>
        </p:nvSpPr>
        <p:spPr bwMode="auto">
          <a:xfrm>
            <a:off x="492883" y="2481718"/>
            <a:ext cx="1432326" cy="570276"/>
          </a:xfrm>
          <a:prstGeom prst="accentCallout1">
            <a:avLst>
              <a:gd name="adj1" fmla="val 45693"/>
              <a:gd name="adj2" fmla="val 102517"/>
              <a:gd name="adj3" fmla="val 71188"/>
              <a:gd name="adj4" fmla="val 132589"/>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92791" fontAlgn="base">
              <a:lnSpc>
                <a:spcPct val="90000"/>
              </a:lnSpc>
              <a:spcBef>
                <a:spcPct val="0"/>
              </a:spcBef>
              <a:spcAft>
                <a:spcPct val="0"/>
              </a:spcAft>
            </a:pPr>
            <a:r>
              <a:rPr lang="en-US" sz="1495" dirty="0">
                <a:gradFill>
                  <a:gsLst>
                    <a:gs pos="17699">
                      <a:schemeClr val="tx1"/>
                    </a:gs>
                    <a:gs pos="42000">
                      <a:schemeClr val="tx1"/>
                    </a:gs>
                  </a:gsLst>
                  <a:lin ang="5400000" scaled="0"/>
                </a:gradFill>
                <a:ea typeface="Segoe UI" pitchFamily="34" charset="0"/>
                <a:cs typeface="Segoe UI" pitchFamily="34" charset="0"/>
              </a:rPr>
              <a:t>Converged</a:t>
            </a:r>
          </a:p>
          <a:p>
            <a:pPr algn="r" defTabSz="1292791" fontAlgn="base">
              <a:lnSpc>
                <a:spcPct val="90000"/>
              </a:lnSpc>
              <a:spcBef>
                <a:spcPct val="0"/>
              </a:spcBef>
              <a:spcAft>
                <a:spcPct val="0"/>
              </a:spcAft>
            </a:pPr>
            <a:r>
              <a:rPr lang="en-US" sz="1495" dirty="0">
                <a:gradFill>
                  <a:gsLst>
                    <a:gs pos="17699">
                      <a:schemeClr val="tx1"/>
                    </a:gs>
                    <a:gs pos="42000">
                      <a:schemeClr val="tx1"/>
                    </a:gs>
                  </a:gsLst>
                  <a:lin ang="5400000" scaled="0"/>
                </a:gradFill>
                <a:ea typeface="Segoe UI" pitchFamily="34" charset="0"/>
                <a:cs typeface="Segoe UI" pitchFamily="34" charset="0"/>
              </a:rPr>
              <a:t>OS kernel</a:t>
            </a:r>
          </a:p>
        </p:txBody>
      </p:sp>
      <p:sp>
        <p:nvSpPr>
          <p:cNvPr id="45" name="Line Callout 1 (Accent Bar) 44"/>
          <p:cNvSpPr/>
          <p:nvPr/>
        </p:nvSpPr>
        <p:spPr bwMode="auto">
          <a:xfrm>
            <a:off x="5267262" y="3773957"/>
            <a:ext cx="1432326" cy="437605"/>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92791" fontAlgn="base">
              <a:lnSpc>
                <a:spcPct val="90000"/>
              </a:lnSpc>
              <a:spcBef>
                <a:spcPct val="0"/>
              </a:spcBef>
              <a:spcAft>
                <a:spcPct val="0"/>
              </a:spcAft>
            </a:pPr>
            <a:r>
              <a:rPr lang="en-US" sz="1495" dirty="0">
                <a:gradFill>
                  <a:gsLst>
                    <a:gs pos="17699">
                      <a:schemeClr val="tx1"/>
                    </a:gs>
                    <a:gs pos="42000">
                      <a:schemeClr val="tx1"/>
                    </a:gs>
                  </a:gsLst>
                  <a:lin ang="5400000" scaled="0"/>
                </a:gradFill>
                <a:ea typeface="Segoe UI" pitchFamily="34" charset="0"/>
                <a:cs typeface="Segoe UI" pitchFamily="34" charset="0"/>
              </a:rPr>
              <a:t>Converged</a:t>
            </a:r>
          </a:p>
          <a:p>
            <a:pPr algn="r" defTabSz="1292791" fontAlgn="base">
              <a:lnSpc>
                <a:spcPct val="90000"/>
              </a:lnSpc>
              <a:spcBef>
                <a:spcPct val="0"/>
              </a:spcBef>
              <a:spcAft>
                <a:spcPct val="0"/>
              </a:spcAft>
            </a:pPr>
            <a:r>
              <a:rPr lang="en-US" sz="1495" dirty="0">
                <a:gradFill>
                  <a:gsLst>
                    <a:gs pos="17699">
                      <a:schemeClr val="tx1"/>
                    </a:gs>
                    <a:gs pos="42000">
                      <a:schemeClr val="tx1"/>
                    </a:gs>
                  </a:gsLst>
                  <a:lin ang="5400000" scaled="0"/>
                </a:gradFill>
                <a:ea typeface="Segoe UI" pitchFamily="34" charset="0"/>
                <a:cs typeface="Segoe UI" pitchFamily="34" charset="0"/>
              </a:rPr>
              <a:t>app model</a:t>
            </a:r>
          </a:p>
        </p:txBody>
      </p:sp>
      <p:grpSp>
        <p:nvGrpSpPr>
          <p:cNvPr id="7" name="Group 6"/>
          <p:cNvGrpSpPr/>
          <p:nvPr/>
        </p:nvGrpSpPr>
        <p:grpSpPr>
          <a:xfrm>
            <a:off x="8990028" y="2852405"/>
            <a:ext cx="1843098" cy="1843098"/>
            <a:chOff x="8990028" y="2852405"/>
            <a:chExt cx="1843098" cy="1843098"/>
          </a:xfrm>
        </p:grpSpPr>
        <p:sp>
          <p:nvSpPr>
            <p:cNvPr id="76" name="Oval 33"/>
            <p:cNvSpPr/>
            <p:nvPr/>
          </p:nvSpPr>
          <p:spPr>
            <a:xfrm>
              <a:off x="8990028" y="2852405"/>
              <a:ext cx="1843098" cy="1843098"/>
            </a:xfrm>
            <a:prstGeom prst="ellipse">
              <a:avLst/>
            </a:prstGeom>
            <a:solidFill>
              <a:schemeClr val="bg1"/>
            </a:solidFill>
            <a:ln w="88900" cmpd="thickThi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50"/>
              <a:endParaRPr lang="en-US" sz="2447" dirty="0">
                <a:solidFill>
                  <a:srgbClr val="FFFFFF"/>
                </a:solidFill>
              </a:endParaRPr>
            </a:p>
          </p:txBody>
        </p:sp>
        <p:grpSp>
          <p:nvGrpSpPr>
            <p:cNvPr id="63" name="Group 62"/>
            <p:cNvGrpSpPr/>
            <p:nvPr/>
          </p:nvGrpSpPr>
          <p:grpSpPr>
            <a:xfrm>
              <a:off x="9072207" y="3625368"/>
              <a:ext cx="1681272" cy="315573"/>
              <a:chOff x="-2382990" y="-2501900"/>
              <a:chExt cx="17321366" cy="3251200"/>
            </a:xfrm>
          </p:grpSpPr>
          <p:grpSp>
            <p:nvGrpSpPr>
              <p:cNvPr id="64" name="Group 63"/>
              <p:cNvGrpSpPr/>
              <p:nvPr/>
            </p:nvGrpSpPr>
            <p:grpSpPr>
              <a:xfrm>
                <a:off x="-2382990" y="-2501900"/>
                <a:ext cx="3243263" cy="3251200"/>
                <a:chOff x="-2382990" y="-2501900"/>
                <a:chExt cx="3243263" cy="3251200"/>
              </a:xfrm>
            </p:grpSpPr>
            <p:sp>
              <p:nvSpPr>
                <p:cNvPr id="79" name="Freeform 22"/>
                <p:cNvSpPr>
                  <a:spLocks/>
                </p:cNvSpPr>
                <p:nvPr/>
              </p:nvSpPr>
              <p:spPr bwMode="auto">
                <a:xfrm>
                  <a:off x="-944713" y="-2501900"/>
                  <a:ext cx="1804986" cy="1598613"/>
                </a:xfrm>
                <a:custGeom>
                  <a:avLst/>
                  <a:gdLst>
                    <a:gd name="T0" fmla="*/ 0 w 1137"/>
                    <a:gd name="T1" fmla="*/ 1007 h 1007"/>
                    <a:gd name="T2" fmla="*/ 1137 w 1137"/>
                    <a:gd name="T3" fmla="*/ 1007 h 1007"/>
                    <a:gd name="T4" fmla="*/ 1137 w 1137"/>
                    <a:gd name="T5" fmla="*/ 0 h 1007"/>
                    <a:gd name="T6" fmla="*/ 0 w 1137"/>
                    <a:gd name="T7" fmla="*/ 161 h 1007"/>
                    <a:gd name="T8" fmla="*/ 0 w 1137"/>
                    <a:gd name="T9" fmla="*/ 1007 h 1007"/>
                  </a:gdLst>
                  <a:ahLst/>
                  <a:cxnLst>
                    <a:cxn ang="0">
                      <a:pos x="T0" y="T1"/>
                    </a:cxn>
                    <a:cxn ang="0">
                      <a:pos x="T2" y="T3"/>
                    </a:cxn>
                    <a:cxn ang="0">
                      <a:pos x="T4" y="T5"/>
                    </a:cxn>
                    <a:cxn ang="0">
                      <a:pos x="T6" y="T7"/>
                    </a:cxn>
                    <a:cxn ang="0">
                      <a:pos x="T8" y="T9"/>
                    </a:cxn>
                  </a:cxnLst>
                  <a:rect l="0" t="0" r="r" b="b"/>
                  <a:pathLst>
                    <a:path w="1137" h="1007">
                      <a:moveTo>
                        <a:pt x="0" y="1007"/>
                      </a:moveTo>
                      <a:lnTo>
                        <a:pt x="1137" y="1007"/>
                      </a:lnTo>
                      <a:lnTo>
                        <a:pt x="1137" y="0"/>
                      </a:lnTo>
                      <a:lnTo>
                        <a:pt x="0" y="161"/>
                      </a:lnTo>
                      <a:lnTo>
                        <a:pt x="0" y="100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23"/>
                <p:cNvSpPr>
                  <a:spLocks/>
                </p:cNvSpPr>
                <p:nvPr/>
              </p:nvSpPr>
              <p:spPr bwMode="auto">
                <a:xfrm>
                  <a:off x="-2382990" y="-2238372"/>
                  <a:ext cx="1385888" cy="1335084"/>
                </a:xfrm>
                <a:custGeom>
                  <a:avLst/>
                  <a:gdLst>
                    <a:gd name="T0" fmla="*/ 873 w 873"/>
                    <a:gd name="T1" fmla="*/ 841 h 841"/>
                    <a:gd name="T2" fmla="*/ 873 w 873"/>
                    <a:gd name="T3" fmla="*/ 0 h 841"/>
                    <a:gd name="T4" fmla="*/ 0 w 873"/>
                    <a:gd name="T5" fmla="*/ 121 h 841"/>
                    <a:gd name="T6" fmla="*/ 0 w 873"/>
                    <a:gd name="T7" fmla="*/ 841 h 841"/>
                    <a:gd name="T8" fmla="*/ 873 w 873"/>
                    <a:gd name="T9" fmla="*/ 841 h 841"/>
                  </a:gdLst>
                  <a:ahLst/>
                  <a:cxnLst>
                    <a:cxn ang="0">
                      <a:pos x="T0" y="T1"/>
                    </a:cxn>
                    <a:cxn ang="0">
                      <a:pos x="T2" y="T3"/>
                    </a:cxn>
                    <a:cxn ang="0">
                      <a:pos x="T4" y="T5"/>
                    </a:cxn>
                    <a:cxn ang="0">
                      <a:pos x="T6" y="T7"/>
                    </a:cxn>
                    <a:cxn ang="0">
                      <a:pos x="T8" y="T9"/>
                    </a:cxn>
                  </a:cxnLst>
                  <a:rect l="0" t="0" r="r" b="b"/>
                  <a:pathLst>
                    <a:path w="873" h="841">
                      <a:moveTo>
                        <a:pt x="873" y="841"/>
                      </a:moveTo>
                      <a:lnTo>
                        <a:pt x="873" y="0"/>
                      </a:lnTo>
                      <a:lnTo>
                        <a:pt x="0" y="121"/>
                      </a:lnTo>
                      <a:lnTo>
                        <a:pt x="0" y="841"/>
                      </a:lnTo>
                      <a:lnTo>
                        <a:pt x="873" y="84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24"/>
                <p:cNvSpPr>
                  <a:spLocks/>
                </p:cNvSpPr>
                <p:nvPr/>
              </p:nvSpPr>
              <p:spPr bwMode="auto">
                <a:xfrm>
                  <a:off x="-2382990" y="-846139"/>
                  <a:ext cx="1385888" cy="1335084"/>
                </a:xfrm>
                <a:custGeom>
                  <a:avLst/>
                  <a:gdLst>
                    <a:gd name="T0" fmla="*/ 873 w 873"/>
                    <a:gd name="T1" fmla="*/ 0 h 841"/>
                    <a:gd name="T2" fmla="*/ 0 w 873"/>
                    <a:gd name="T3" fmla="*/ 0 h 841"/>
                    <a:gd name="T4" fmla="*/ 0 w 873"/>
                    <a:gd name="T5" fmla="*/ 721 h 841"/>
                    <a:gd name="T6" fmla="*/ 873 w 873"/>
                    <a:gd name="T7" fmla="*/ 841 h 841"/>
                    <a:gd name="T8" fmla="*/ 873 w 873"/>
                    <a:gd name="T9" fmla="*/ 0 h 841"/>
                  </a:gdLst>
                  <a:ahLst/>
                  <a:cxnLst>
                    <a:cxn ang="0">
                      <a:pos x="T0" y="T1"/>
                    </a:cxn>
                    <a:cxn ang="0">
                      <a:pos x="T2" y="T3"/>
                    </a:cxn>
                    <a:cxn ang="0">
                      <a:pos x="T4" y="T5"/>
                    </a:cxn>
                    <a:cxn ang="0">
                      <a:pos x="T6" y="T7"/>
                    </a:cxn>
                    <a:cxn ang="0">
                      <a:pos x="T8" y="T9"/>
                    </a:cxn>
                  </a:cxnLst>
                  <a:rect l="0" t="0" r="r" b="b"/>
                  <a:pathLst>
                    <a:path w="873" h="841">
                      <a:moveTo>
                        <a:pt x="873" y="0"/>
                      </a:moveTo>
                      <a:lnTo>
                        <a:pt x="0" y="0"/>
                      </a:lnTo>
                      <a:lnTo>
                        <a:pt x="0" y="721"/>
                      </a:lnTo>
                      <a:lnTo>
                        <a:pt x="873" y="841"/>
                      </a:lnTo>
                      <a:lnTo>
                        <a:pt x="87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25"/>
                <p:cNvSpPr>
                  <a:spLocks/>
                </p:cNvSpPr>
                <p:nvPr/>
              </p:nvSpPr>
              <p:spPr bwMode="auto">
                <a:xfrm>
                  <a:off x="-944713" y="-846139"/>
                  <a:ext cx="1804986" cy="1595439"/>
                </a:xfrm>
                <a:custGeom>
                  <a:avLst/>
                  <a:gdLst>
                    <a:gd name="T0" fmla="*/ 0 w 1137"/>
                    <a:gd name="T1" fmla="*/ 0 h 1005"/>
                    <a:gd name="T2" fmla="*/ 0 w 1137"/>
                    <a:gd name="T3" fmla="*/ 846 h 1005"/>
                    <a:gd name="T4" fmla="*/ 1137 w 1137"/>
                    <a:gd name="T5" fmla="*/ 1005 h 1005"/>
                    <a:gd name="T6" fmla="*/ 1137 w 1137"/>
                    <a:gd name="T7" fmla="*/ 0 h 1005"/>
                    <a:gd name="T8" fmla="*/ 0 w 1137"/>
                    <a:gd name="T9" fmla="*/ 0 h 1005"/>
                  </a:gdLst>
                  <a:ahLst/>
                  <a:cxnLst>
                    <a:cxn ang="0">
                      <a:pos x="T0" y="T1"/>
                    </a:cxn>
                    <a:cxn ang="0">
                      <a:pos x="T2" y="T3"/>
                    </a:cxn>
                    <a:cxn ang="0">
                      <a:pos x="T4" y="T5"/>
                    </a:cxn>
                    <a:cxn ang="0">
                      <a:pos x="T6" y="T7"/>
                    </a:cxn>
                    <a:cxn ang="0">
                      <a:pos x="T8" y="T9"/>
                    </a:cxn>
                  </a:cxnLst>
                  <a:rect l="0" t="0" r="r" b="b"/>
                  <a:pathLst>
                    <a:path w="1137" h="1005">
                      <a:moveTo>
                        <a:pt x="0" y="0"/>
                      </a:moveTo>
                      <a:lnTo>
                        <a:pt x="0" y="846"/>
                      </a:lnTo>
                      <a:lnTo>
                        <a:pt x="1137" y="1005"/>
                      </a:lnTo>
                      <a:lnTo>
                        <a:pt x="1137"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5" name="Group 64"/>
              <p:cNvGrpSpPr/>
              <p:nvPr/>
            </p:nvGrpSpPr>
            <p:grpSpPr>
              <a:xfrm>
                <a:off x="1674813" y="-1966913"/>
                <a:ext cx="13263563" cy="2098675"/>
                <a:chOff x="1674813" y="-1966913"/>
                <a:chExt cx="13263563" cy="2098675"/>
              </a:xfrm>
            </p:grpSpPr>
            <p:sp>
              <p:nvSpPr>
                <p:cNvPr id="66" name="Freeform 26"/>
                <p:cNvSpPr>
                  <a:spLocks/>
                </p:cNvSpPr>
                <p:nvPr/>
              </p:nvSpPr>
              <p:spPr bwMode="auto">
                <a:xfrm>
                  <a:off x="1674813" y="-1854200"/>
                  <a:ext cx="2524125" cy="1952625"/>
                </a:xfrm>
                <a:custGeom>
                  <a:avLst/>
                  <a:gdLst>
                    <a:gd name="T0" fmla="*/ 1590 w 1590"/>
                    <a:gd name="T1" fmla="*/ 0 h 1230"/>
                    <a:gd name="T2" fmla="*/ 1245 w 1590"/>
                    <a:gd name="T3" fmla="*/ 1230 h 1230"/>
                    <a:gd name="T4" fmla="*/ 1075 w 1590"/>
                    <a:gd name="T5" fmla="*/ 1230 h 1230"/>
                    <a:gd name="T6" fmla="*/ 803 w 1590"/>
                    <a:gd name="T7" fmla="*/ 256 h 1230"/>
                    <a:gd name="T8" fmla="*/ 799 w 1590"/>
                    <a:gd name="T9" fmla="*/ 256 h 1230"/>
                    <a:gd name="T10" fmla="*/ 524 w 1590"/>
                    <a:gd name="T11" fmla="*/ 1230 h 1230"/>
                    <a:gd name="T12" fmla="*/ 357 w 1590"/>
                    <a:gd name="T13" fmla="*/ 1230 h 1230"/>
                    <a:gd name="T14" fmla="*/ 0 w 1590"/>
                    <a:gd name="T15" fmla="*/ 0 h 1230"/>
                    <a:gd name="T16" fmla="*/ 156 w 1590"/>
                    <a:gd name="T17" fmla="*/ 0 h 1230"/>
                    <a:gd name="T18" fmla="*/ 439 w 1590"/>
                    <a:gd name="T19" fmla="*/ 1026 h 1230"/>
                    <a:gd name="T20" fmla="*/ 444 w 1590"/>
                    <a:gd name="T21" fmla="*/ 1026 h 1230"/>
                    <a:gd name="T22" fmla="*/ 739 w 1590"/>
                    <a:gd name="T23" fmla="*/ 0 h 1230"/>
                    <a:gd name="T24" fmla="*/ 879 w 1590"/>
                    <a:gd name="T25" fmla="*/ 0 h 1230"/>
                    <a:gd name="T26" fmla="*/ 1158 w 1590"/>
                    <a:gd name="T27" fmla="*/ 1031 h 1230"/>
                    <a:gd name="T28" fmla="*/ 1163 w 1590"/>
                    <a:gd name="T29" fmla="*/ 1031 h 1230"/>
                    <a:gd name="T30" fmla="*/ 1434 w 1590"/>
                    <a:gd name="T31" fmla="*/ 0 h 1230"/>
                    <a:gd name="T32" fmla="*/ 1590 w 1590"/>
                    <a:gd name="T33" fmla="*/ 0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90" h="1230">
                      <a:moveTo>
                        <a:pt x="1590" y="0"/>
                      </a:moveTo>
                      <a:lnTo>
                        <a:pt x="1245" y="1230"/>
                      </a:lnTo>
                      <a:lnTo>
                        <a:pt x="1075" y="1230"/>
                      </a:lnTo>
                      <a:lnTo>
                        <a:pt x="803" y="256"/>
                      </a:lnTo>
                      <a:lnTo>
                        <a:pt x="799" y="256"/>
                      </a:lnTo>
                      <a:lnTo>
                        <a:pt x="524" y="1230"/>
                      </a:lnTo>
                      <a:lnTo>
                        <a:pt x="357" y="1230"/>
                      </a:lnTo>
                      <a:lnTo>
                        <a:pt x="0" y="0"/>
                      </a:lnTo>
                      <a:lnTo>
                        <a:pt x="156" y="0"/>
                      </a:lnTo>
                      <a:lnTo>
                        <a:pt x="439" y="1026"/>
                      </a:lnTo>
                      <a:lnTo>
                        <a:pt x="444" y="1026"/>
                      </a:lnTo>
                      <a:lnTo>
                        <a:pt x="739" y="0"/>
                      </a:lnTo>
                      <a:lnTo>
                        <a:pt x="879" y="0"/>
                      </a:lnTo>
                      <a:lnTo>
                        <a:pt x="1158" y="1031"/>
                      </a:lnTo>
                      <a:lnTo>
                        <a:pt x="1163" y="1031"/>
                      </a:lnTo>
                      <a:lnTo>
                        <a:pt x="1434" y="0"/>
                      </a:lnTo>
                      <a:lnTo>
                        <a:pt x="159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Rectangle 27"/>
                <p:cNvSpPr>
                  <a:spLocks noChangeArrowheads="1"/>
                </p:cNvSpPr>
                <p:nvPr/>
              </p:nvSpPr>
              <p:spPr bwMode="auto">
                <a:xfrm>
                  <a:off x="4383088" y="-1296988"/>
                  <a:ext cx="225425" cy="1395413"/>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28"/>
                <p:cNvSpPr>
                  <a:spLocks/>
                </p:cNvSpPr>
                <p:nvPr/>
              </p:nvSpPr>
              <p:spPr bwMode="auto">
                <a:xfrm>
                  <a:off x="4941888" y="-1331913"/>
                  <a:ext cx="1152525" cy="1430338"/>
                </a:xfrm>
                <a:custGeom>
                  <a:avLst/>
                  <a:gdLst>
                    <a:gd name="T0" fmla="*/ 307 w 307"/>
                    <a:gd name="T1" fmla="*/ 380 h 380"/>
                    <a:gd name="T2" fmla="*/ 248 w 307"/>
                    <a:gd name="T3" fmla="*/ 380 h 380"/>
                    <a:gd name="T4" fmla="*/ 248 w 307"/>
                    <a:gd name="T5" fmla="*/ 169 h 380"/>
                    <a:gd name="T6" fmla="*/ 162 w 307"/>
                    <a:gd name="T7" fmla="*/ 51 h 380"/>
                    <a:gd name="T8" fmla="*/ 89 w 307"/>
                    <a:gd name="T9" fmla="*/ 84 h 380"/>
                    <a:gd name="T10" fmla="*/ 59 w 307"/>
                    <a:gd name="T11" fmla="*/ 169 h 380"/>
                    <a:gd name="T12" fmla="*/ 59 w 307"/>
                    <a:gd name="T13" fmla="*/ 380 h 380"/>
                    <a:gd name="T14" fmla="*/ 0 w 307"/>
                    <a:gd name="T15" fmla="*/ 380 h 380"/>
                    <a:gd name="T16" fmla="*/ 0 w 307"/>
                    <a:gd name="T17" fmla="*/ 9 h 380"/>
                    <a:gd name="T18" fmla="*/ 59 w 307"/>
                    <a:gd name="T19" fmla="*/ 9 h 380"/>
                    <a:gd name="T20" fmla="*/ 59 w 307"/>
                    <a:gd name="T21" fmla="*/ 71 h 380"/>
                    <a:gd name="T22" fmla="*/ 60 w 307"/>
                    <a:gd name="T23" fmla="*/ 71 h 380"/>
                    <a:gd name="T24" fmla="*/ 182 w 307"/>
                    <a:gd name="T25" fmla="*/ 0 h 380"/>
                    <a:gd name="T26" fmla="*/ 275 w 307"/>
                    <a:gd name="T27" fmla="*/ 40 h 380"/>
                    <a:gd name="T28" fmla="*/ 307 w 307"/>
                    <a:gd name="T29" fmla="*/ 153 h 380"/>
                    <a:gd name="T30" fmla="*/ 307 w 307"/>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7" h="380">
                      <a:moveTo>
                        <a:pt x="307" y="380"/>
                      </a:moveTo>
                      <a:cubicBezTo>
                        <a:pt x="248" y="380"/>
                        <a:pt x="248" y="380"/>
                        <a:pt x="248" y="380"/>
                      </a:cubicBezTo>
                      <a:cubicBezTo>
                        <a:pt x="248" y="169"/>
                        <a:pt x="248" y="169"/>
                        <a:pt x="248" y="169"/>
                      </a:cubicBezTo>
                      <a:cubicBezTo>
                        <a:pt x="248" y="90"/>
                        <a:pt x="219" y="51"/>
                        <a:pt x="162" y="51"/>
                      </a:cubicBezTo>
                      <a:cubicBezTo>
                        <a:pt x="133" y="51"/>
                        <a:pt x="108" y="62"/>
                        <a:pt x="89" y="84"/>
                      </a:cubicBezTo>
                      <a:cubicBezTo>
                        <a:pt x="69" y="106"/>
                        <a:pt x="59" y="134"/>
                        <a:pt x="59" y="169"/>
                      </a:cubicBezTo>
                      <a:cubicBezTo>
                        <a:pt x="59" y="380"/>
                        <a:pt x="59" y="380"/>
                        <a:pt x="59" y="380"/>
                      </a:cubicBezTo>
                      <a:cubicBezTo>
                        <a:pt x="0" y="380"/>
                        <a:pt x="0" y="380"/>
                        <a:pt x="0" y="380"/>
                      </a:cubicBezTo>
                      <a:cubicBezTo>
                        <a:pt x="0" y="9"/>
                        <a:pt x="0" y="9"/>
                        <a:pt x="0" y="9"/>
                      </a:cubicBezTo>
                      <a:cubicBezTo>
                        <a:pt x="59" y="9"/>
                        <a:pt x="59" y="9"/>
                        <a:pt x="59" y="9"/>
                      </a:cubicBezTo>
                      <a:cubicBezTo>
                        <a:pt x="59" y="71"/>
                        <a:pt x="59" y="71"/>
                        <a:pt x="59" y="71"/>
                      </a:cubicBezTo>
                      <a:cubicBezTo>
                        <a:pt x="60" y="71"/>
                        <a:pt x="60" y="71"/>
                        <a:pt x="60" y="71"/>
                      </a:cubicBezTo>
                      <a:cubicBezTo>
                        <a:pt x="88" y="24"/>
                        <a:pt x="129" y="0"/>
                        <a:pt x="182" y="0"/>
                      </a:cubicBezTo>
                      <a:cubicBezTo>
                        <a:pt x="223" y="0"/>
                        <a:pt x="254" y="14"/>
                        <a:pt x="275" y="40"/>
                      </a:cubicBezTo>
                      <a:cubicBezTo>
                        <a:pt x="297" y="67"/>
                        <a:pt x="307" y="104"/>
                        <a:pt x="307" y="153"/>
                      </a:cubicBezTo>
                      <a:lnTo>
                        <a:pt x="307" y="38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29"/>
                <p:cNvSpPr>
                  <a:spLocks noEditPoints="1"/>
                </p:cNvSpPr>
                <p:nvPr/>
              </p:nvSpPr>
              <p:spPr bwMode="auto">
                <a:xfrm>
                  <a:off x="6350000" y="-1966913"/>
                  <a:ext cx="1279525" cy="2098675"/>
                </a:xfrm>
                <a:custGeom>
                  <a:avLst/>
                  <a:gdLst>
                    <a:gd name="T0" fmla="*/ 341 w 341"/>
                    <a:gd name="T1" fmla="*/ 549 h 558"/>
                    <a:gd name="T2" fmla="*/ 282 w 341"/>
                    <a:gd name="T3" fmla="*/ 549 h 558"/>
                    <a:gd name="T4" fmla="*/ 282 w 341"/>
                    <a:gd name="T5" fmla="*/ 486 h 558"/>
                    <a:gd name="T6" fmla="*/ 280 w 341"/>
                    <a:gd name="T7" fmla="*/ 486 h 558"/>
                    <a:gd name="T8" fmla="*/ 153 w 341"/>
                    <a:gd name="T9" fmla="*/ 558 h 558"/>
                    <a:gd name="T10" fmla="*/ 41 w 341"/>
                    <a:gd name="T11" fmla="*/ 508 h 558"/>
                    <a:gd name="T12" fmla="*/ 0 w 341"/>
                    <a:gd name="T13" fmla="*/ 373 h 558"/>
                    <a:gd name="T14" fmla="*/ 46 w 341"/>
                    <a:gd name="T15" fmla="*/ 225 h 558"/>
                    <a:gd name="T16" fmla="*/ 169 w 341"/>
                    <a:gd name="T17" fmla="*/ 169 h 558"/>
                    <a:gd name="T18" fmla="*/ 280 w 341"/>
                    <a:gd name="T19" fmla="*/ 230 h 558"/>
                    <a:gd name="T20" fmla="*/ 282 w 341"/>
                    <a:gd name="T21" fmla="*/ 230 h 558"/>
                    <a:gd name="T22" fmla="*/ 282 w 341"/>
                    <a:gd name="T23" fmla="*/ 0 h 558"/>
                    <a:gd name="T24" fmla="*/ 341 w 341"/>
                    <a:gd name="T25" fmla="*/ 0 h 558"/>
                    <a:gd name="T26" fmla="*/ 341 w 341"/>
                    <a:gd name="T27" fmla="*/ 549 h 558"/>
                    <a:gd name="T28" fmla="*/ 282 w 341"/>
                    <a:gd name="T29" fmla="*/ 381 h 558"/>
                    <a:gd name="T30" fmla="*/ 282 w 341"/>
                    <a:gd name="T31" fmla="*/ 327 h 558"/>
                    <a:gd name="T32" fmla="*/ 251 w 341"/>
                    <a:gd name="T33" fmla="*/ 250 h 558"/>
                    <a:gd name="T34" fmla="*/ 177 w 341"/>
                    <a:gd name="T35" fmla="*/ 220 h 558"/>
                    <a:gd name="T36" fmla="*/ 92 w 341"/>
                    <a:gd name="T37" fmla="*/ 260 h 558"/>
                    <a:gd name="T38" fmla="*/ 60 w 341"/>
                    <a:gd name="T39" fmla="*/ 370 h 558"/>
                    <a:gd name="T40" fmla="*/ 90 w 341"/>
                    <a:gd name="T41" fmla="*/ 470 h 558"/>
                    <a:gd name="T42" fmla="*/ 170 w 341"/>
                    <a:gd name="T43" fmla="*/ 507 h 558"/>
                    <a:gd name="T44" fmla="*/ 250 w 341"/>
                    <a:gd name="T45" fmla="*/ 472 h 558"/>
                    <a:gd name="T46" fmla="*/ 282 w 341"/>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1" h="558">
                      <a:moveTo>
                        <a:pt x="341" y="549"/>
                      </a:moveTo>
                      <a:cubicBezTo>
                        <a:pt x="282" y="549"/>
                        <a:pt x="282" y="549"/>
                        <a:pt x="282" y="549"/>
                      </a:cubicBezTo>
                      <a:cubicBezTo>
                        <a:pt x="282" y="486"/>
                        <a:pt x="282" y="486"/>
                        <a:pt x="282" y="486"/>
                      </a:cubicBezTo>
                      <a:cubicBezTo>
                        <a:pt x="280" y="486"/>
                        <a:pt x="280" y="486"/>
                        <a:pt x="280" y="486"/>
                      </a:cubicBezTo>
                      <a:cubicBezTo>
                        <a:pt x="253" y="534"/>
                        <a:pt x="210" y="558"/>
                        <a:pt x="153" y="558"/>
                      </a:cubicBezTo>
                      <a:cubicBezTo>
                        <a:pt x="106" y="558"/>
                        <a:pt x="69" y="541"/>
                        <a:pt x="41" y="508"/>
                      </a:cubicBezTo>
                      <a:cubicBezTo>
                        <a:pt x="13" y="474"/>
                        <a:pt x="0" y="429"/>
                        <a:pt x="0" y="373"/>
                      </a:cubicBezTo>
                      <a:cubicBezTo>
                        <a:pt x="0" y="312"/>
                        <a:pt x="15" y="262"/>
                        <a:pt x="46" y="225"/>
                      </a:cubicBezTo>
                      <a:cubicBezTo>
                        <a:pt x="77" y="188"/>
                        <a:pt x="118" y="169"/>
                        <a:pt x="169" y="169"/>
                      </a:cubicBezTo>
                      <a:cubicBezTo>
                        <a:pt x="220" y="169"/>
                        <a:pt x="257" y="189"/>
                        <a:pt x="280" y="230"/>
                      </a:cubicBezTo>
                      <a:cubicBezTo>
                        <a:pt x="282" y="230"/>
                        <a:pt x="282" y="230"/>
                        <a:pt x="282" y="230"/>
                      </a:cubicBezTo>
                      <a:cubicBezTo>
                        <a:pt x="282" y="0"/>
                        <a:pt x="282" y="0"/>
                        <a:pt x="282" y="0"/>
                      </a:cubicBezTo>
                      <a:cubicBezTo>
                        <a:pt x="341" y="0"/>
                        <a:pt x="341" y="0"/>
                        <a:pt x="341" y="0"/>
                      </a:cubicBezTo>
                      <a:lnTo>
                        <a:pt x="341" y="549"/>
                      </a:lnTo>
                      <a:close/>
                      <a:moveTo>
                        <a:pt x="282" y="381"/>
                      </a:moveTo>
                      <a:cubicBezTo>
                        <a:pt x="282" y="327"/>
                        <a:pt x="282" y="327"/>
                        <a:pt x="282" y="327"/>
                      </a:cubicBezTo>
                      <a:cubicBezTo>
                        <a:pt x="282" y="296"/>
                        <a:pt x="272" y="271"/>
                        <a:pt x="251" y="250"/>
                      </a:cubicBezTo>
                      <a:cubicBezTo>
                        <a:pt x="231" y="230"/>
                        <a:pt x="206" y="220"/>
                        <a:pt x="177" y="220"/>
                      </a:cubicBezTo>
                      <a:cubicBezTo>
                        <a:pt x="141" y="220"/>
                        <a:pt x="113" y="233"/>
                        <a:pt x="92" y="260"/>
                      </a:cubicBezTo>
                      <a:cubicBezTo>
                        <a:pt x="71" y="286"/>
                        <a:pt x="60" y="323"/>
                        <a:pt x="60" y="370"/>
                      </a:cubicBezTo>
                      <a:cubicBezTo>
                        <a:pt x="60" y="412"/>
                        <a:pt x="70" y="446"/>
                        <a:pt x="90" y="470"/>
                      </a:cubicBezTo>
                      <a:cubicBezTo>
                        <a:pt x="110" y="495"/>
                        <a:pt x="137" y="507"/>
                        <a:pt x="170" y="507"/>
                      </a:cubicBezTo>
                      <a:cubicBezTo>
                        <a:pt x="203" y="507"/>
                        <a:pt x="229" y="496"/>
                        <a:pt x="250" y="472"/>
                      </a:cubicBezTo>
                      <a:cubicBezTo>
                        <a:pt x="271" y="448"/>
                        <a:pt x="282" y="418"/>
                        <a:pt x="282" y="38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30"/>
                <p:cNvSpPr>
                  <a:spLocks noEditPoints="1"/>
                </p:cNvSpPr>
                <p:nvPr/>
              </p:nvSpPr>
              <p:spPr bwMode="auto">
                <a:xfrm>
                  <a:off x="7913688" y="-1331913"/>
                  <a:ext cx="1370013" cy="1463675"/>
                </a:xfrm>
                <a:custGeom>
                  <a:avLst/>
                  <a:gdLst>
                    <a:gd name="T0" fmla="*/ 365 w 365"/>
                    <a:gd name="T1" fmla="*/ 193 h 389"/>
                    <a:gd name="T2" fmla="*/ 314 w 365"/>
                    <a:gd name="T3" fmla="*/ 335 h 389"/>
                    <a:gd name="T4" fmla="*/ 180 w 365"/>
                    <a:gd name="T5" fmla="*/ 389 h 389"/>
                    <a:gd name="T6" fmla="*/ 49 w 365"/>
                    <a:gd name="T7" fmla="*/ 337 h 389"/>
                    <a:gd name="T8" fmla="*/ 0 w 365"/>
                    <a:gd name="T9" fmla="*/ 199 h 389"/>
                    <a:gd name="T10" fmla="*/ 50 w 365"/>
                    <a:gd name="T11" fmla="*/ 54 h 389"/>
                    <a:gd name="T12" fmla="*/ 189 w 365"/>
                    <a:gd name="T13" fmla="*/ 0 h 389"/>
                    <a:gd name="T14" fmla="*/ 318 w 365"/>
                    <a:gd name="T15" fmla="*/ 52 h 389"/>
                    <a:gd name="T16" fmla="*/ 365 w 365"/>
                    <a:gd name="T17" fmla="*/ 193 h 389"/>
                    <a:gd name="T18" fmla="*/ 304 w 365"/>
                    <a:gd name="T19" fmla="*/ 195 h 389"/>
                    <a:gd name="T20" fmla="*/ 273 w 365"/>
                    <a:gd name="T21" fmla="*/ 88 h 389"/>
                    <a:gd name="T22" fmla="*/ 184 w 365"/>
                    <a:gd name="T23" fmla="*/ 51 h 389"/>
                    <a:gd name="T24" fmla="*/ 94 w 365"/>
                    <a:gd name="T25" fmla="*/ 89 h 389"/>
                    <a:gd name="T26" fmla="*/ 61 w 365"/>
                    <a:gd name="T27" fmla="*/ 197 h 389"/>
                    <a:gd name="T28" fmla="*/ 94 w 365"/>
                    <a:gd name="T29" fmla="*/ 301 h 389"/>
                    <a:gd name="T30" fmla="*/ 184 w 365"/>
                    <a:gd name="T31" fmla="*/ 338 h 389"/>
                    <a:gd name="T32" fmla="*/ 273 w 365"/>
                    <a:gd name="T33" fmla="*/ 301 h 389"/>
                    <a:gd name="T34" fmla="*/ 304 w 365"/>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9">
                      <a:moveTo>
                        <a:pt x="365" y="193"/>
                      </a:moveTo>
                      <a:cubicBezTo>
                        <a:pt x="365" y="252"/>
                        <a:pt x="348" y="299"/>
                        <a:pt x="314" y="335"/>
                      </a:cubicBezTo>
                      <a:cubicBezTo>
                        <a:pt x="281" y="371"/>
                        <a:pt x="236" y="389"/>
                        <a:pt x="180" y="389"/>
                      </a:cubicBezTo>
                      <a:cubicBezTo>
                        <a:pt x="125" y="389"/>
                        <a:pt x="82" y="372"/>
                        <a:pt x="49" y="337"/>
                      </a:cubicBezTo>
                      <a:cubicBezTo>
                        <a:pt x="16" y="302"/>
                        <a:pt x="0" y="256"/>
                        <a:pt x="0" y="199"/>
                      </a:cubicBezTo>
                      <a:cubicBezTo>
                        <a:pt x="0" y="138"/>
                        <a:pt x="17" y="89"/>
                        <a:pt x="50" y="54"/>
                      </a:cubicBezTo>
                      <a:cubicBezTo>
                        <a:pt x="84" y="18"/>
                        <a:pt x="130" y="0"/>
                        <a:pt x="189" y="0"/>
                      </a:cubicBezTo>
                      <a:cubicBezTo>
                        <a:pt x="244" y="0"/>
                        <a:pt x="287" y="18"/>
                        <a:pt x="318" y="52"/>
                      </a:cubicBezTo>
                      <a:cubicBezTo>
                        <a:pt x="349" y="86"/>
                        <a:pt x="365" y="133"/>
                        <a:pt x="365" y="193"/>
                      </a:cubicBezTo>
                      <a:close/>
                      <a:moveTo>
                        <a:pt x="304" y="195"/>
                      </a:moveTo>
                      <a:cubicBezTo>
                        <a:pt x="304" y="149"/>
                        <a:pt x="293" y="113"/>
                        <a:pt x="273" y="88"/>
                      </a:cubicBezTo>
                      <a:cubicBezTo>
                        <a:pt x="252" y="64"/>
                        <a:pt x="223" y="51"/>
                        <a:pt x="184" y="51"/>
                      </a:cubicBezTo>
                      <a:cubicBezTo>
                        <a:pt x="146" y="51"/>
                        <a:pt x="116" y="64"/>
                        <a:pt x="94" y="89"/>
                      </a:cubicBezTo>
                      <a:cubicBezTo>
                        <a:pt x="72" y="115"/>
                        <a:pt x="61" y="151"/>
                        <a:pt x="61" y="197"/>
                      </a:cubicBezTo>
                      <a:cubicBezTo>
                        <a:pt x="61" y="241"/>
                        <a:pt x="72" y="276"/>
                        <a:pt x="94" y="301"/>
                      </a:cubicBezTo>
                      <a:cubicBezTo>
                        <a:pt x="116" y="326"/>
                        <a:pt x="147" y="338"/>
                        <a:pt x="184" y="338"/>
                      </a:cubicBezTo>
                      <a:cubicBezTo>
                        <a:pt x="223" y="338"/>
                        <a:pt x="253" y="326"/>
                        <a:pt x="273" y="301"/>
                      </a:cubicBezTo>
                      <a:cubicBezTo>
                        <a:pt x="294" y="277"/>
                        <a:pt x="304" y="242"/>
                        <a:pt x="304" y="19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31"/>
                <p:cNvSpPr>
                  <a:spLocks/>
                </p:cNvSpPr>
                <p:nvPr/>
              </p:nvSpPr>
              <p:spPr bwMode="auto">
                <a:xfrm>
                  <a:off x="9363075" y="-1296988"/>
                  <a:ext cx="1939925" cy="1395413"/>
                </a:xfrm>
                <a:custGeom>
                  <a:avLst/>
                  <a:gdLst>
                    <a:gd name="T0" fmla="*/ 1222 w 1222"/>
                    <a:gd name="T1" fmla="*/ 0 h 879"/>
                    <a:gd name="T2" fmla="*/ 959 w 1222"/>
                    <a:gd name="T3" fmla="*/ 879 h 879"/>
                    <a:gd name="T4" fmla="*/ 815 w 1222"/>
                    <a:gd name="T5" fmla="*/ 879 h 879"/>
                    <a:gd name="T6" fmla="*/ 619 w 1222"/>
                    <a:gd name="T7" fmla="*/ 196 h 879"/>
                    <a:gd name="T8" fmla="*/ 614 w 1222"/>
                    <a:gd name="T9" fmla="*/ 196 h 879"/>
                    <a:gd name="T10" fmla="*/ 404 w 1222"/>
                    <a:gd name="T11" fmla="*/ 879 h 879"/>
                    <a:gd name="T12" fmla="*/ 262 w 1222"/>
                    <a:gd name="T13" fmla="*/ 879 h 879"/>
                    <a:gd name="T14" fmla="*/ 0 w 1222"/>
                    <a:gd name="T15" fmla="*/ 0 h 879"/>
                    <a:gd name="T16" fmla="*/ 146 w 1222"/>
                    <a:gd name="T17" fmla="*/ 0 h 879"/>
                    <a:gd name="T18" fmla="*/ 340 w 1222"/>
                    <a:gd name="T19" fmla="*/ 708 h 879"/>
                    <a:gd name="T20" fmla="*/ 345 w 1222"/>
                    <a:gd name="T21" fmla="*/ 708 h 879"/>
                    <a:gd name="T22" fmla="*/ 562 w 1222"/>
                    <a:gd name="T23" fmla="*/ 0 h 879"/>
                    <a:gd name="T24" fmla="*/ 690 w 1222"/>
                    <a:gd name="T25" fmla="*/ 0 h 879"/>
                    <a:gd name="T26" fmla="*/ 886 w 1222"/>
                    <a:gd name="T27" fmla="*/ 708 h 879"/>
                    <a:gd name="T28" fmla="*/ 893 w 1222"/>
                    <a:gd name="T29" fmla="*/ 708 h 879"/>
                    <a:gd name="T30" fmla="*/ 1084 w 1222"/>
                    <a:gd name="T31" fmla="*/ 0 h 879"/>
                    <a:gd name="T32" fmla="*/ 1222 w 1222"/>
                    <a:gd name="T33" fmla="*/ 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2" h="879">
                      <a:moveTo>
                        <a:pt x="1222" y="0"/>
                      </a:moveTo>
                      <a:lnTo>
                        <a:pt x="959" y="879"/>
                      </a:lnTo>
                      <a:lnTo>
                        <a:pt x="815" y="879"/>
                      </a:lnTo>
                      <a:lnTo>
                        <a:pt x="619" y="196"/>
                      </a:lnTo>
                      <a:lnTo>
                        <a:pt x="614" y="196"/>
                      </a:lnTo>
                      <a:lnTo>
                        <a:pt x="404" y="879"/>
                      </a:lnTo>
                      <a:lnTo>
                        <a:pt x="262" y="879"/>
                      </a:lnTo>
                      <a:lnTo>
                        <a:pt x="0" y="0"/>
                      </a:lnTo>
                      <a:lnTo>
                        <a:pt x="146" y="0"/>
                      </a:lnTo>
                      <a:lnTo>
                        <a:pt x="340" y="708"/>
                      </a:lnTo>
                      <a:lnTo>
                        <a:pt x="345" y="708"/>
                      </a:lnTo>
                      <a:lnTo>
                        <a:pt x="562" y="0"/>
                      </a:lnTo>
                      <a:lnTo>
                        <a:pt x="690" y="0"/>
                      </a:lnTo>
                      <a:lnTo>
                        <a:pt x="886" y="708"/>
                      </a:lnTo>
                      <a:lnTo>
                        <a:pt x="893" y="708"/>
                      </a:lnTo>
                      <a:lnTo>
                        <a:pt x="1084" y="0"/>
                      </a:lnTo>
                      <a:lnTo>
                        <a:pt x="1222"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32"/>
                <p:cNvSpPr>
                  <a:spLocks/>
                </p:cNvSpPr>
                <p:nvPr/>
              </p:nvSpPr>
              <p:spPr bwMode="auto">
                <a:xfrm>
                  <a:off x="11391900" y="-1331913"/>
                  <a:ext cx="855663" cy="1463675"/>
                </a:xfrm>
                <a:custGeom>
                  <a:avLst/>
                  <a:gdLst>
                    <a:gd name="T0" fmla="*/ 228 w 228"/>
                    <a:gd name="T1" fmla="*/ 281 h 389"/>
                    <a:gd name="T2" fmla="*/ 191 w 228"/>
                    <a:gd name="T3" fmla="*/ 359 h 389"/>
                    <a:gd name="T4" fmla="*/ 92 w 228"/>
                    <a:gd name="T5" fmla="*/ 389 h 389"/>
                    <a:gd name="T6" fmla="*/ 0 w 228"/>
                    <a:gd name="T7" fmla="*/ 367 h 389"/>
                    <a:gd name="T8" fmla="*/ 0 w 228"/>
                    <a:gd name="T9" fmla="*/ 303 h 389"/>
                    <a:gd name="T10" fmla="*/ 96 w 228"/>
                    <a:gd name="T11" fmla="*/ 338 h 389"/>
                    <a:gd name="T12" fmla="*/ 167 w 228"/>
                    <a:gd name="T13" fmla="*/ 287 h 389"/>
                    <a:gd name="T14" fmla="*/ 153 w 228"/>
                    <a:gd name="T15" fmla="*/ 252 h 389"/>
                    <a:gd name="T16" fmla="*/ 91 w 228"/>
                    <a:gd name="T17" fmla="*/ 217 h 389"/>
                    <a:gd name="T18" fmla="*/ 21 w 228"/>
                    <a:gd name="T19" fmla="*/ 172 h 389"/>
                    <a:gd name="T20" fmla="*/ 1 w 228"/>
                    <a:gd name="T21" fmla="*/ 108 h 389"/>
                    <a:gd name="T22" fmla="*/ 38 w 228"/>
                    <a:gd name="T23" fmla="*/ 31 h 389"/>
                    <a:gd name="T24" fmla="*/ 131 w 228"/>
                    <a:gd name="T25" fmla="*/ 0 h 389"/>
                    <a:gd name="T26" fmla="*/ 211 w 228"/>
                    <a:gd name="T27" fmla="*/ 18 h 389"/>
                    <a:gd name="T28" fmla="*/ 211 w 228"/>
                    <a:gd name="T29" fmla="*/ 78 h 389"/>
                    <a:gd name="T30" fmla="*/ 127 w 228"/>
                    <a:gd name="T31" fmla="*/ 51 h 389"/>
                    <a:gd name="T32" fmla="*/ 80 w 228"/>
                    <a:gd name="T33" fmla="*/ 66 h 389"/>
                    <a:gd name="T34" fmla="*/ 62 w 228"/>
                    <a:gd name="T35" fmla="*/ 103 h 389"/>
                    <a:gd name="T36" fmla="*/ 75 w 228"/>
                    <a:gd name="T37" fmla="*/ 141 h 389"/>
                    <a:gd name="T38" fmla="*/ 132 w 228"/>
                    <a:gd name="T39" fmla="*/ 172 h 389"/>
                    <a:gd name="T40" fmla="*/ 206 w 228"/>
                    <a:gd name="T41" fmla="*/ 219 h 389"/>
                    <a:gd name="T42" fmla="*/ 228 w 228"/>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389">
                      <a:moveTo>
                        <a:pt x="228" y="281"/>
                      </a:moveTo>
                      <a:cubicBezTo>
                        <a:pt x="228" y="313"/>
                        <a:pt x="215" y="339"/>
                        <a:pt x="191"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1" y="217"/>
                      </a:cubicBezTo>
                      <a:cubicBezTo>
                        <a:pt x="58" y="203"/>
                        <a:pt x="35" y="188"/>
                        <a:pt x="21" y="172"/>
                      </a:cubicBezTo>
                      <a:cubicBezTo>
                        <a:pt x="8" y="156"/>
                        <a:pt x="1" y="134"/>
                        <a:pt x="1" y="108"/>
                      </a:cubicBezTo>
                      <a:cubicBezTo>
                        <a:pt x="1" y="77"/>
                        <a:pt x="13" y="52"/>
                        <a:pt x="38" y="31"/>
                      </a:cubicBezTo>
                      <a:cubicBezTo>
                        <a:pt x="62" y="11"/>
                        <a:pt x="94" y="0"/>
                        <a:pt x="131" y="0"/>
                      </a:cubicBezTo>
                      <a:cubicBezTo>
                        <a:pt x="161" y="0"/>
                        <a:pt x="187" y="6"/>
                        <a:pt x="211" y="18"/>
                      </a:cubicBezTo>
                      <a:cubicBezTo>
                        <a:pt x="211" y="78"/>
                        <a:pt x="211" y="78"/>
                        <a:pt x="211" y="78"/>
                      </a:cubicBezTo>
                      <a:cubicBezTo>
                        <a:pt x="187" y="60"/>
                        <a:pt x="159" y="51"/>
                        <a:pt x="127" y="51"/>
                      </a:cubicBezTo>
                      <a:cubicBezTo>
                        <a:pt x="107" y="51"/>
                        <a:pt x="92" y="56"/>
                        <a:pt x="80" y="66"/>
                      </a:cubicBezTo>
                      <a:cubicBezTo>
                        <a:pt x="68" y="75"/>
                        <a:pt x="62" y="88"/>
                        <a:pt x="62" y="103"/>
                      </a:cubicBezTo>
                      <a:cubicBezTo>
                        <a:pt x="62" y="119"/>
                        <a:pt x="66" y="132"/>
                        <a:pt x="75" y="141"/>
                      </a:cubicBezTo>
                      <a:cubicBezTo>
                        <a:pt x="85" y="149"/>
                        <a:pt x="104" y="160"/>
                        <a:pt x="132" y="172"/>
                      </a:cubicBezTo>
                      <a:cubicBezTo>
                        <a:pt x="167" y="187"/>
                        <a:pt x="192" y="203"/>
                        <a:pt x="206" y="219"/>
                      </a:cubicBezTo>
                      <a:cubicBezTo>
                        <a:pt x="221" y="235"/>
                        <a:pt x="228" y="256"/>
                        <a:pt x="228" y="28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33"/>
                <p:cNvSpPr>
                  <a:spLocks/>
                </p:cNvSpPr>
                <p:nvPr/>
              </p:nvSpPr>
              <p:spPr bwMode="auto">
                <a:xfrm>
                  <a:off x="4349750" y="-1895475"/>
                  <a:ext cx="288925" cy="288925"/>
                </a:xfrm>
                <a:custGeom>
                  <a:avLst/>
                  <a:gdLst>
                    <a:gd name="T0" fmla="*/ 77 w 77"/>
                    <a:gd name="T1" fmla="*/ 38 h 77"/>
                    <a:gd name="T2" fmla="*/ 66 w 77"/>
                    <a:gd name="T3" fmla="*/ 66 h 77"/>
                    <a:gd name="T4" fmla="*/ 38 w 77"/>
                    <a:gd name="T5" fmla="*/ 77 h 77"/>
                    <a:gd name="T6" fmla="*/ 11 w 77"/>
                    <a:gd name="T7" fmla="*/ 66 h 77"/>
                    <a:gd name="T8" fmla="*/ 0 w 77"/>
                    <a:gd name="T9" fmla="*/ 38 h 77"/>
                    <a:gd name="T10" fmla="*/ 11 w 77"/>
                    <a:gd name="T11" fmla="*/ 11 h 77"/>
                    <a:gd name="T12" fmla="*/ 38 w 77"/>
                    <a:gd name="T13" fmla="*/ 0 h 77"/>
                    <a:gd name="T14" fmla="*/ 66 w 77"/>
                    <a:gd name="T15" fmla="*/ 11 h 77"/>
                    <a:gd name="T16" fmla="*/ 77 w 77"/>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77" y="38"/>
                      </a:moveTo>
                      <a:cubicBezTo>
                        <a:pt x="77" y="49"/>
                        <a:pt x="73" y="59"/>
                        <a:pt x="66" y="66"/>
                      </a:cubicBezTo>
                      <a:cubicBezTo>
                        <a:pt x="58" y="73"/>
                        <a:pt x="49" y="77"/>
                        <a:pt x="38" y="77"/>
                      </a:cubicBezTo>
                      <a:cubicBezTo>
                        <a:pt x="27" y="77"/>
                        <a:pt x="18" y="73"/>
                        <a:pt x="11" y="66"/>
                      </a:cubicBezTo>
                      <a:cubicBezTo>
                        <a:pt x="3" y="59"/>
                        <a:pt x="0" y="50"/>
                        <a:pt x="0" y="38"/>
                      </a:cubicBezTo>
                      <a:cubicBezTo>
                        <a:pt x="0" y="28"/>
                        <a:pt x="3" y="19"/>
                        <a:pt x="11" y="11"/>
                      </a:cubicBezTo>
                      <a:cubicBezTo>
                        <a:pt x="18" y="4"/>
                        <a:pt x="27" y="0"/>
                        <a:pt x="38" y="0"/>
                      </a:cubicBezTo>
                      <a:cubicBezTo>
                        <a:pt x="49" y="0"/>
                        <a:pt x="59" y="4"/>
                        <a:pt x="66" y="11"/>
                      </a:cubicBezTo>
                      <a:cubicBezTo>
                        <a:pt x="74" y="19"/>
                        <a:pt x="77" y="28"/>
                        <a:pt x="77" y="3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34"/>
                <p:cNvSpPr>
                  <a:spLocks/>
                </p:cNvSpPr>
                <p:nvPr/>
              </p:nvSpPr>
              <p:spPr bwMode="auto">
                <a:xfrm>
                  <a:off x="12693650" y="-1895475"/>
                  <a:ext cx="673100" cy="1993900"/>
                </a:xfrm>
                <a:custGeom>
                  <a:avLst/>
                  <a:gdLst>
                    <a:gd name="T0" fmla="*/ 120 w 179"/>
                    <a:gd name="T1" fmla="*/ 530 h 530"/>
                    <a:gd name="T2" fmla="*/ 120 w 179"/>
                    <a:gd name="T3" fmla="*/ 82 h 530"/>
                    <a:gd name="T4" fmla="*/ 67 w 179"/>
                    <a:gd name="T5" fmla="*/ 117 h 530"/>
                    <a:gd name="T6" fmla="*/ 0 w 179"/>
                    <a:gd name="T7" fmla="*/ 144 h 530"/>
                    <a:gd name="T8" fmla="*/ 0 w 179"/>
                    <a:gd name="T9" fmla="*/ 84 h 530"/>
                    <a:gd name="T10" fmla="*/ 84 w 179"/>
                    <a:gd name="T11" fmla="*/ 48 h 530"/>
                    <a:gd name="T12" fmla="*/ 157 w 179"/>
                    <a:gd name="T13" fmla="*/ 0 h 530"/>
                    <a:gd name="T14" fmla="*/ 179 w 179"/>
                    <a:gd name="T15" fmla="*/ 0 h 530"/>
                    <a:gd name="T16" fmla="*/ 179 w 179"/>
                    <a:gd name="T17" fmla="*/ 530 h 530"/>
                    <a:gd name="T18" fmla="*/ 120 w 179"/>
                    <a:gd name="T19" fmla="*/ 53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530">
                      <a:moveTo>
                        <a:pt x="120" y="530"/>
                      </a:moveTo>
                      <a:cubicBezTo>
                        <a:pt x="120" y="82"/>
                        <a:pt x="120" y="82"/>
                        <a:pt x="120" y="82"/>
                      </a:cubicBezTo>
                      <a:cubicBezTo>
                        <a:pt x="110" y="92"/>
                        <a:pt x="92" y="104"/>
                        <a:pt x="67" y="117"/>
                      </a:cubicBezTo>
                      <a:cubicBezTo>
                        <a:pt x="43" y="130"/>
                        <a:pt x="20" y="138"/>
                        <a:pt x="0" y="144"/>
                      </a:cubicBezTo>
                      <a:cubicBezTo>
                        <a:pt x="0" y="84"/>
                        <a:pt x="0" y="84"/>
                        <a:pt x="0" y="84"/>
                      </a:cubicBezTo>
                      <a:cubicBezTo>
                        <a:pt x="26" y="76"/>
                        <a:pt x="54" y="65"/>
                        <a:pt x="84" y="48"/>
                      </a:cubicBezTo>
                      <a:cubicBezTo>
                        <a:pt x="114" y="32"/>
                        <a:pt x="139" y="16"/>
                        <a:pt x="157" y="0"/>
                      </a:cubicBezTo>
                      <a:cubicBezTo>
                        <a:pt x="179" y="0"/>
                        <a:pt x="179" y="0"/>
                        <a:pt x="179" y="0"/>
                      </a:cubicBezTo>
                      <a:cubicBezTo>
                        <a:pt x="179" y="530"/>
                        <a:pt x="179" y="530"/>
                        <a:pt x="179" y="530"/>
                      </a:cubicBezTo>
                      <a:lnTo>
                        <a:pt x="120" y="53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35"/>
                <p:cNvSpPr>
                  <a:spLocks noEditPoints="1"/>
                </p:cNvSpPr>
                <p:nvPr/>
              </p:nvSpPr>
              <p:spPr bwMode="auto">
                <a:xfrm>
                  <a:off x="13669963" y="-1884363"/>
                  <a:ext cx="1268413" cy="2016125"/>
                </a:xfrm>
                <a:custGeom>
                  <a:avLst/>
                  <a:gdLst>
                    <a:gd name="T0" fmla="*/ 338 w 338"/>
                    <a:gd name="T1" fmla="*/ 266 h 536"/>
                    <a:gd name="T2" fmla="*/ 293 w 338"/>
                    <a:gd name="T3" fmla="*/ 465 h 536"/>
                    <a:gd name="T4" fmla="*/ 164 w 338"/>
                    <a:gd name="T5" fmla="*/ 536 h 536"/>
                    <a:gd name="T6" fmla="*/ 43 w 338"/>
                    <a:gd name="T7" fmla="*/ 469 h 536"/>
                    <a:gd name="T8" fmla="*/ 0 w 338"/>
                    <a:gd name="T9" fmla="*/ 278 h 536"/>
                    <a:gd name="T10" fmla="*/ 45 w 338"/>
                    <a:gd name="T11" fmla="*/ 71 h 536"/>
                    <a:gd name="T12" fmla="*/ 175 w 338"/>
                    <a:gd name="T13" fmla="*/ 0 h 536"/>
                    <a:gd name="T14" fmla="*/ 338 w 338"/>
                    <a:gd name="T15" fmla="*/ 266 h 536"/>
                    <a:gd name="T16" fmla="*/ 277 w 338"/>
                    <a:gd name="T17" fmla="*/ 271 h 536"/>
                    <a:gd name="T18" fmla="*/ 172 w 338"/>
                    <a:gd name="T19" fmla="*/ 50 h 536"/>
                    <a:gd name="T20" fmla="*/ 61 w 338"/>
                    <a:gd name="T21" fmla="*/ 275 h 536"/>
                    <a:gd name="T22" fmla="*/ 170 w 338"/>
                    <a:gd name="T23" fmla="*/ 485 h 536"/>
                    <a:gd name="T24" fmla="*/ 277 w 338"/>
                    <a:gd name="T25" fmla="*/ 271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8" h="536">
                      <a:moveTo>
                        <a:pt x="338" y="266"/>
                      </a:moveTo>
                      <a:cubicBezTo>
                        <a:pt x="338" y="351"/>
                        <a:pt x="323" y="418"/>
                        <a:pt x="293" y="465"/>
                      </a:cubicBezTo>
                      <a:cubicBezTo>
                        <a:pt x="262" y="512"/>
                        <a:pt x="219" y="536"/>
                        <a:pt x="164" y="536"/>
                      </a:cubicBezTo>
                      <a:cubicBezTo>
                        <a:pt x="112" y="536"/>
                        <a:pt x="71" y="514"/>
                        <a:pt x="43" y="469"/>
                      </a:cubicBezTo>
                      <a:cubicBezTo>
                        <a:pt x="14" y="425"/>
                        <a:pt x="0" y="361"/>
                        <a:pt x="0" y="278"/>
                      </a:cubicBezTo>
                      <a:cubicBezTo>
                        <a:pt x="0" y="188"/>
                        <a:pt x="15" y="119"/>
                        <a:pt x="45" y="71"/>
                      </a:cubicBezTo>
                      <a:cubicBezTo>
                        <a:pt x="74" y="24"/>
                        <a:pt x="118" y="0"/>
                        <a:pt x="175" y="0"/>
                      </a:cubicBezTo>
                      <a:cubicBezTo>
                        <a:pt x="283" y="0"/>
                        <a:pt x="338" y="88"/>
                        <a:pt x="338" y="266"/>
                      </a:cubicBezTo>
                      <a:close/>
                      <a:moveTo>
                        <a:pt x="277" y="271"/>
                      </a:moveTo>
                      <a:cubicBezTo>
                        <a:pt x="277" y="124"/>
                        <a:pt x="242" y="50"/>
                        <a:pt x="172" y="50"/>
                      </a:cubicBezTo>
                      <a:cubicBezTo>
                        <a:pt x="98" y="50"/>
                        <a:pt x="61" y="125"/>
                        <a:pt x="61" y="275"/>
                      </a:cubicBezTo>
                      <a:cubicBezTo>
                        <a:pt x="61" y="415"/>
                        <a:pt x="97" y="485"/>
                        <a:pt x="170" y="485"/>
                      </a:cubicBezTo>
                      <a:cubicBezTo>
                        <a:pt x="241" y="485"/>
                        <a:pt x="277" y="414"/>
                        <a:pt x="277" y="27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337563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22" presetClass="entr" presetSubtype="8"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left)">
                                      <p:cBhvr>
                                        <p:cTn id="10" dur="500"/>
                                        <p:tgtEl>
                                          <p:spTgt spid="51"/>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250"/>
                                        <p:tgtEl>
                                          <p:spTgt spid="20"/>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250"/>
                                        <p:tgtEl>
                                          <p:spTgt spid="2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par>
                                <p:cTn id="28" presetID="22" presetClass="entr" presetSubtype="8"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500"/>
                                        <p:tgtEl>
                                          <p:spTgt spid="27"/>
                                        </p:tgtEl>
                                      </p:cBhvr>
                                    </p:animEffect>
                                  </p:childTnLst>
                                </p:cTn>
                              </p:par>
                              <p:par>
                                <p:cTn id="31" presetID="22" presetClass="entr" presetSubtype="8"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wipe(left)">
                                      <p:cBhvr>
                                        <p:cTn id="33" dur="500"/>
                                        <p:tgtEl>
                                          <p:spTgt spid="52"/>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250"/>
                                        <p:tgtEl>
                                          <p:spTgt spid="29"/>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250"/>
                                        <p:tgtEl>
                                          <p:spTgt spid="30"/>
                                        </p:tgtEl>
                                      </p:cBhvr>
                                    </p:animEffect>
                                  </p:childTnLst>
                                </p:cTn>
                              </p:par>
                              <p:par>
                                <p:cTn id="40" presetID="10" presetClass="entr" presetSubtype="0" fill="hold" grpId="0" nodeType="withEffect">
                                  <p:stCondLst>
                                    <p:cond delay="25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250"/>
                                        <p:tgtEl>
                                          <p:spTgt spid="31"/>
                                        </p:tgtEl>
                                      </p:cBhvr>
                                    </p:animEffect>
                                  </p:childTnLst>
                                </p:cTn>
                              </p:par>
                              <p:par>
                                <p:cTn id="43" presetID="10" presetClass="entr" presetSubtype="0" fill="hold" grpId="0" nodeType="withEffect">
                                  <p:stCondLst>
                                    <p:cond delay="25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250"/>
                                        <p:tgtEl>
                                          <p:spTgt spid="32"/>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wipe(left)">
                                      <p:cBhvr>
                                        <p:cTn id="62" dur="750"/>
                                        <p:tgtEl>
                                          <p:spTgt spid="55"/>
                                        </p:tgtEl>
                                      </p:cBhvr>
                                    </p:animEffect>
                                  </p:childTnLst>
                                </p:cTn>
                              </p:par>
                              <p:par>
                                <p:cTn id="63" presetID="22" presetClass="entr" presetSubtype="8" fill="hold" nodeType="with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wipe(left)">
                                      <p:cBhvr>
                                        <p:cTn id="65" dur="750"/>
                                        <p:tgtEl>
                                          <p:spTgt spid="56"/>
                                        </p:tgtEl>
                                      </p:cBhvr>
                                    </p:animEffect>
                                  </p:childTnLst>
                                </p:cTn>
                              </p:par>
                              <p:par>
                                <p:cTn id="66" presetID="10" presetClass="entr" presetSubtype="0" fill="hold" nodeType="withEffect">
                                  <p:stCondLst>
                                    <p:cond delay="500"/>
                                  </p:stCondLst>
                                  <p:childTnLst>
                                    <p:set>
                                      <p:cBhvr>
                                        <p:cTn id="67" dur="1" fill="hold">
                                          <p:stCondLst>
                                            <p:cond delay="0"/>
                                          </p:stCondLst>
                                        </p:cTn>
                                        <p:tgtEl>
                                          <p:spTgt spid="57"/>
                                        </p:tgtEl>
                                        <p:attrNameLst>
                                          <p:attrName>style.visibility</p:attrName>
                                        </p:attrNameLst>
                                      </p:cBhvr>
                                      <p:to>
                                        <p:strVal val="visible"/>
                                      </p:to>
                                    </p:set>
                                    <p:animEffect transition="in" filter="fade">
                                      <p:cBhvr>
                                        <p:cTn id="68" dur="250"/>
                                        <p:tgtEl>
                                          <p:spTgt spid="57"/>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500"/>
                                        <p:tgtEl>
                                          <p:spTgt spid="45"/>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left)">
                                      <p:cBhvr>
                                        <p:cTn id="82" dur="1000"/>
                                        <p:tgtEl>
                                          <p:spTgt spid="61"/>
                                        </p:tgtEl>
                                      </p:cBhvr>
                                    </p:animEffect>
                                  </p:childTnLst>
                                </p:cTn>
                              </p:par>
                              <p:par>
                                <p:cTn id="83" presetID="10" presetClass="entr" presetSubtype="0" fill="hold" nodeType="withEffect">
                                  <p:stCondLst>
                                    <p:cond delay="50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250"/>
                                  </p:stCondLst>
                                  <p:childTnLst>
                                    <p:set>
                                      <p:cBhvr>
                                        <p:cTn id="89" dur="1" fill="hold">
                                          <p:stCondLst>
                                            <p:cond delay="0"/>
                                          </p:stCondLst>
                                        </p:cTn>
                                        <p:tgtEl>
                                          <p:spTgt spid="43"/>
                                        </p:tgtEl>
                                        <p:attrNameLst>
                                          <p:attrName>style.visibility</p:attrName>
                                        </p:attrNameLst>
                                      </p:cBhvr>
                                      <p:to>
                                        <p:strVal val="visible"/>
                                      </p:to>
                                    </p:set>
                                    <p:animEffect transition="in" filter="fade">
                                      <p:cBhvr>
                                        <p:cTn id="90" dur="250"/>
                                        <p:tgtEl>
                                          <p:spTgt spid="43"/>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wipe(left)">
                                      <p:cBhvr>
                                        <p:cTn id="93" dur="500"/>
                                        <p:tgtEl>
                                          <p:spTgt spid="18"/>
                                        </p:tgtEl>
                                      </p:cBhvr>
                                    </p:animEffect>
                                  </p:childTnLst>
                                </p:cTn>
                              </p:par>
                              <p:par>
                                <p:cTn id="94" presetID="22" presetClass="entr" presetSubtype="8" fill="hold" nodeType="withEffect">
                                  <p:stCondLst>
                                    <p:cond delay="250"/>
                                  </p:stCondLst>
                                  <p:childTnLst>
                                    <p:set>
                                      <p:cBhvr>
                                        <p:cTn id="95" dur="1" fill="hold">
                                          <p:stCondLst>
                                            <p:cond delay="0"/>
                                          </p:stCondLst>
                                        </p:cTn>
                                        <p:tgtEl>
                                          <p:spTgt spid="37"/>
                                        </p:tgtEl>
                                        <p:attrNameLst>
                                          <p:attrName>style.visibility</p:attrName>
                                        </p:attrNameLst>
                                      </p:cBhvr>
                                      <p:to>
                                        <p:strVal val="visible"/>
                                      </p:to>
                                    </p:set>
                                    <p:animEffect transition="in" filter="wipe(left)">
                                      <p:cBhvr>
                                        <p:cTn id="96" dur="500"/>
                                        <p:tgtEl>
                                          <p:spTgt spid="37"/>
                                        </p:tgtEl>
                                      </p:cBhvr>
                                    </p:animEffect>
                                  </p:childTnLst>
                                </p:cTn>
                              </p:par>
                            </p:childTnLst>
                          </p:cTn>
                        </p:par>
                        <p:par>
                          <p:cTn id="97" fill="hold">
                            <p:stCondLst>
                              <p:cond delay="750"/>
                            </p:stCondLst>
                            <p:childTnLst>
                              <p:par>
                                <p:cTn id="98" presetID="22" presetClass="entr" presetSubtype="8" fill="hold" grpId="0" nodeType="after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wipe(left)">
                                      <p:cBhvr>
                                        <p:cTn id="100" dur="500"/>
                                        <p:tgtEl>
                                          <p:spTgt spid="22"/>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3"/>
                                        </p:tgtEl>
                                        <p:attrNameLst>
                                          <p:attrName>style.visibility</p:attrName>
                                        </p:attrNameLst>
                                      </p:cBhvr>
                                      <p:to>
                                        <p:strVal val="visible"/>
                                      </p:to>
                                    </p:set>
                                    <p:animEffect transition="in" filter="wipe(left)">
                                      <p:cBhvr>
                                        <p:cTn id="103" dur="500"/>
                                        <p:tgtEl>
                                          <p:spTgt spid="3"/>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wipe(left)">
                                      <p:cBhvr>
                                        <p:cTn id="106" dur="500"/>
                                        <p:tgtEl>
                                          <p:spTgt spid="23"/>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wipe(left)">
                                      <p:cBhvr>
                                        <p:cTn id="109" dur="500"/>
                                        <p:tgtEl>
                                          <p:spTgt spid="24"/>
                                        </p:tgtEl>
                                      </p:cBhvr>
                                    </p:animEffect>
                                  </p:childTnLst>
                                </p:cTn>
                              </p:par>
                              <p:par>
                                <p:cTn id="110" presetID="10" presetClass="entr" presetSubtype="0" fill="hold" grpId="0" nodeType="withEffect">
                                  <p:stCondLst>
                                    <p:cond delay="250"/>
                                  </p:stCondLst>
                                  <p:childTnLst>
                                    <p:set>
                                      <p:cBhvr>
                                        <p:cTn id="111" dur="1" fill="hold">
                                          <p:stCondLst>
                                            <p:cond delay="0"/>
                                          </p:stCondLst>
                                        </p:cTn>
                                        <p:tgtEl>
                                          <p:spTgt spid="47"/>
                                        </p:tgtEl>
                                        <p:attrNameLst>
                                          <p:attrName>style.visibility</p:attrName>
                                        </p:attrNameLst>
                                      </p:cBhvr>
                                      <p:to>
                                        <p:strVal val="visible"/>
                                      </p:to>
                                    </p:set>
                                    <p:animEffect transition="in" filter="fade">
                                      <p:cBhvr>
                                        <p:cTn id="112" dur="500"/>
                                        <p:tgtEl>
                                          <p:spTgt spid="47"/>
                                        </p:tgtEl>
                                      </p:cBhvr>
                                    </p:animEffect>
                                  </p:childTnLst>
                                </p:cTn>
                              </p:par>
                              <p:par>
                                <p:cTn id="113" presetID="10" presetClass="entr" presetSubtype="0" fill="hold" grpId="0" nodeType="withEffect">
                                  <p:stCondLst>
                                    <p:cond delay="500"/>
                                  </p:stCondLst>
                                  <p:childTnLst>
                                    <p:set>
                                      <p:cBhvr>
                                        <p:cTn id="114" dur="1" fill="hold">
                                          <p:stCondLst>
                                            <p:cond delay="0"/>
                                          </p:stCondLst>
                                        </p:cTn>
                                        <p:tgtEl>
                                          <p:spTgt spid="49"/>
                                        </p:tgtEl>
                                        <p:attrNameLst>
                                          <p:attrName>style.visibility</p:attrName>
                                        </p:attrNameLst>
                                      </p:cBhvr>
                                      <p:to>
                                        <p:strVal val="visible"/>
                                      </p:to>
                                    </p:set>
                                    <p:animEffect transition="in" filter="fade">
                                      <p:cBhvr>
                                        <p:cTn id="11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7" grpId="0" animBg="1"/>
      <p:bldP spid="3" grpId="0" animBg="1"/>
      <p:bldP spid="13" grpId="0"/>
      <p:bldP spid="14" grpId="0"/>
      <p:bldP spid="15" grpId="0"/>
      <p:bldP spid="16" grpId="0"/>
      <p:bldP spid="17" grpId="0"/>
      <p:bldP spid="18" grpId="0"/>
      <p:bldP spid="19" grpId="0"/>
      <p:bldP spid="20" grpId="0" animBg="1"/>
      <p:bldP spid="22" grpId="0" animBg="1"/>
      <p:bldP spid="23" grpId="0" animBg="1"/>
      <p:bldP spid="24" grpId="0" animBg="1"/>
      <p:bldP spid="28" grpId="0" animBg="1"/>
      <p:bldP spid="29" grpId="0" animBg="1"/>
      <p:bldP spid="30" grpId="0" animBg="1"/>
      <p:bldP spid="31" grpId="0" animBg="1"/>
      <p:bldP spid="32" grpId="0" animBg="1"/>
      <p:bldP spid="36" grpId="0"/>
      <p:bldP spid="43" grpId="0" animBg="1"/>
      <p:bldP spid="44" grpId="0" animBg="1"/>
      <p:bldP spid="4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ckground for icon editing" hidden="1"/>
          <p:cNvSpPr/>
          <p:nvPr/>
        </p:nvSpPr>
        <p:spPr>
          <a:xfrm>
            <a:off x="3384" y="4338080"/>
            <a:ext cx="12429709" cy="1906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algn="ctr" defTabSz="932250">
              <a:lnSpc>
                <a:spcPct val="90000"/>
              </a:lnSpc>
              <a:spcBef>
                <a:spcPts val="816"/>
              </a:spcBef>
            </a:pPr>
            <a:endParaRPr lang="en-US" sz="2719" dirty="0">
              <a:solidFill>
                <a:prstClr val="white"/>
              </a:solidFill>
            </a:endParaRPr>
          </a:p>
        </p:txBody>
      </p:sp>
      <p:sp>
        <p:nvSpPr>
          <p:cNvPr id="2" name="Title 1"/>
          <p:cNvSpPr>
            <a:spLocks noGrp="1"/>
          </p:cNvSpPr>
          <p:nvPr>
            <p:ph type="title"/>
          </p:nvPr>
        </p:nvSpPr>
        <p:spPr/>
        <p:txBody>
          <a:bodyPr/>
          <a:lstStyle/>
          <a:p>
            <a:r>
              <a:rPr lang="en-US"/>
              <a:t>…and one app platform</a:t>
            </a:r>
            <a:endParaRPr lang="en-US" dirty="0"/>
          </a:p>
        </p:txBody>
      </p:sp>
      <p:grpSp>
        <p:nvGrpSpPr>
          <p:cNvPr id="6" name="Metro rails"/>
          <p:cNvGrpSpPr/>
          <p:nvPr/>
        </p:nvGrpSpPr>
        <p:grpSpPr>
          <a:xfrm>
            <a:off x="3384" y="3283986"/>
            <a:ext cx="12425529" cy="786531"/>
            <a:chOff x="0" y="2414851"/>
            <a:chExt cx="9144000" cy="578617"/>
          </a:xfrm>
        </p:grpSpPr>
        <p:sp>
          <p:nvSpPr>
            <p:cNvPr id="3" name="Rectangle 2"/>
            <p:cNvSpPr/>
            <p:nvPr/>
          </p:nvSpPr>
          <p:spPr bwMode="auto">
            <a:xfrm>
              <a:off x="0" y="2561686"/>
              <a:ext cx="9144000" cy="137080"/>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544" tIns="202835" rIns="253544" bIns="202835" numCol="1" spcCol="0" rtlCol="0" fromWordArt="0" anchor="t" anchorCtr="0" forceAA="0" compatLnSpc="1">
              <a:prstTxWarp prst="textNoShape">
                <a:avLst/>
              </a:prstTxWarp>
              <a:noAutofit/>
            </a:bodyPr>
            <a:lstStyle/>
            <a:p>
              <a:pPr algn="ctr" defTabSz="1292791" fontAlgn="base">
                <a:lnSpc>
                  <a:spcPct val="90000"/>
                </a:lnSpc>
                <a:spcBef>
                  <a:spcPct val="0"/>
                </a:spcBef>
                <a:spcAft>
                  <a:spcPct val="0"/>
                </a:spcAft>
              </a:pPr>
              <a:endParaRPr lang="en-US" sz="2447"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0" y="2414851"/>
              <a:ext cx="9144000" cy="142443"/>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544" tIns="202835" rIns="253544" bIns="202835" numCol="1" spcCol="0" rtlCol="0" fromWordArt="0" anchor="t" anchorCtr="0" forceAA="0" compatLnSpc="1">
              <a:prstTxWarp prst="textNoShape">
                <a:avLst/>
              </a:prstTxWarp>
              <a:noAutofit/>
            </a:bodyPr>
            <a:lstStyle/>
            <a:p>
              <a:pPr algn="ctr" defTabSz="1292791" fontAlgn="base">
                <a:lnSpc>
                  <a:spcPct val="90000"/>
                </a:lnSpc>
                <a:spcBef>
                  <a:spcPct val="0"/>
                </a:spcBef>
                <a:spcAft>
                  <a:spcPct val="0"/>
                </a:spcAft>
              </a:pPr>
              <a:endParaRPr lang="en-US" sz="2447"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0" y="2703158"/>
              <a:ext cx="9144000" cy="144006"/>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544" tIns="202835" rIns="253544" bIns="202835" numCol="1" spcCol="0" rtlCol="0" fromWordArt="0" anchor="t" anchorCtr="0" forceAA="0" compatLnSpc="1">
              <a:prstTxWarp prst="textNoShape">
                <a:avLst/>
              </a:prstTxWarp>
              <a:noAutofit/>
            </a:bodyPr>
            <a:lstStyle/>
            <a:p>
              <a:pPr algn="ctr" defTabSz="1292791" fontAlgn="base">
                <a:lnSpc>
                  <a:spcPct val="90000"/>
                </a:lnSpc>
                <a:spcBef>
                  <a:spcPct val="0"/>
                </a:spcBef>
                <a:spcAft>
                  <a:spcPct val="0"/>
                </a:spcAft>
              </a:pPr>
              <a:endParaRPr lang="en-US" sz="2447"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0" y="2847164"/>
              <a:ext cx="9144000" cy="14630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544" tIns="202835" rIns="253544" bIns="202835" numCol="1" spcCol="0" rtlCol="0" fromWordArt="0" anchor="t" anchorCtr="0" forceAA="0" compatLnSpc="1">
              <a:prstTxWarp prst="textNoShape">
                <a:avLst/>
              </a:prstTxWarp>
              <a:noAutofit/>
            </a:bodyPr>
            <a:lstStyle/>
            <a:p>
              <a:pPr algn="ctr" defTabSz="1292791" fontAlgn="base">
                <a:lnSpc>
                  <a:spcPct val="90000"/>
                </a:lnSpc>
                <a:spcBef>
                  <a:spcPct val="0"/>
                </a:spcBef>
                <a:spcAft>
                  <a:spcPct val="0"/>
                </a:spcAft>
              </a:pPr>
              <a:endParaRPr lang="en-US" sz="2447" dirty="0">
                <a:gradFill>
                  <a:gsLst>
                    <a:gs pos="0">
                      <a:srgbClr val="FFFFFF"/>
                    </a:gs>
                    <a:gs pos="100000">
                      <a:srgbClr val="FFFFFF"/>
                    </a:gs>
                  </a:gsLst>
                  <a:lin ang="5400000" scaled="0"/>
                </a:gradFill>
                <a:ea typeface="Segoe UI" pitchFamily="34" charset="0"/>
                <a:cs typeface="Segoe UI" pitchFamily="34" charset="0"/>
              </a:endParaRPr>
            </a:p>
          </p:txBody>
        </p:sp>
      </p:grpSp>
      <p:sp>
        <p:nvSpPr>
          <p:cNvPr id="7" name="Back"/>
          <p:cNvSpPr/>
          <p:nvPr/>
        </p:nvSpPr>
        <p:spPr>
          <a:xfrm>
            <a:off x="1416373" y="4075414"/>
            <a:ext cx="10933235" cy="2026355"/>
          </a:xfrm>
          <a:prstGeom prst="rect">
            <a:avLst/>
          </a:prstGeom>
          <a:solidFill>
            <a:schemeClr val="accent2">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algn="ctr" defTabSz="932250">
              <a:lnSpc>
                <a:spcPct val="90000"/>
              </a:lnSpc>
              <a:spcBef>
                <a:spcPts val="816"/>
              </a:spcBef>
            </a:pPr>
            <a:endParaRPr lang="en-US" sz="2719" dirty="0">
              <a:solidFill>
                <a:prstClr val="white"/>
              </a:solidFill>
            </a:endParaRPr>
          </a:p>
        </p:txBody>
      </p:sp>
      <p:sp>
        <p:nvSpPr>
          <p:cNvPr id="8" name="Base"/>
          <p:cNvSpPr/>
          <p:nvPr/>
        </p:nvSpPr>
        <p:spPr bwMode="auto">
          <a:xfrm>
            <a:off x="1416267" y="2445645"/>
            <a:ext cx="10929161" cy="2306977"/>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94" tIns="0" rIns="248594" bIns="0" numCol="1" spcCol="0" rtlCol="0" fromWordArt="0" anchor="b" anchorCtr="0" forceAA="0" compatLnSpc="1">
            <a:prstTxWarp prst="textNoShape">
              <a:avLst/>
            </a:prstTxWarp>
            <a:noAutofit/>
          </a:bodyPr>
          <a:lstStyle/>
          <a:p>
            <a:pPr algn="ctr" defTabSz="1267566" fontAlgn="base">
              <a:lnSpc>
                <a:spcPct val="90000"/>
              </a:lnSpc>
              <a:spcBef>
                <a:spcPct val="0"/>
              </a:spcBef>
              <a:spcAft>
                <a:spcPct val="0"/>
              </a:spcAft>
              <a:defRPr/>
            </a:pPr>
            <a:endParaRPr lang="en-US" sz="2719" dirty="0">
              <a:gradFill>
                <a:gsLst>
                  <a:gs pos="0">
                    <a:srgbClr val="FFFFFF"/>
                  </a:gs>
                  <a:gs pos="100000">
                    <a:srgbClr val="FFFFFF"/>
                  </a:gs>
                </a:gsLst>
                <a:lin ang="5400000" scaled="0"/>
              </a:gradFill>
              <a:ea typeface="Segoe UI" pitchFamily="34" charset="0"/>
              <a:cs typeface="Segoe UI" pitchFamily="34" charset="0"/>
            </a:endParaRPr>
          </a:p>
        </p:txBody>
      </p:sp>
      <p:sp>
        <p:nvSpPr>
          <p:cNvPr id="9" name="Windows Universal Platform"/>
          <p:cNvSpPr/>
          <p:nvPr/>
        </p:nvSpPr>
        <p:spPr bwMode="auto">
          <a:xfrm>
            <a:off x="1416373" y="2445645"/>
            <a:ext cx="10929161" cy="2306977"/>
          </a:xfrm>
          <a:prstGeom prst="ellipse">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94" tIns="0" rIns="248594" bIns="124297" numCol="1" spcCol="0" rtlCol="0" fromWordArt="0" anchor="b" anchorCtr="0" forceAA="0" compatLnSpc="1">
            <a:prstTxWarp prst="textNoShape">
              <a:avLst/>
            </a:prstTxWarp>
            <a:noAutofit/>
          </a:bodyPr>
          <a:lstStyle/>
          <a:p>
            <a:pPr algn="ctr" defTabSz="1267566" fontAlgn="base">
              <a:lnSpc>
                <a:spcPct val="90000"/>
              </a:lnSpc>
              <a:spcBef>
                <a:spcPct val="0"/>
              </a:spcBef>
              <a:spcAft>
                <a:spcPct val="0"/>
              </a:spcAft>
              <a:defRPr/>
            </a:pPr>
            <a:r>
              <a:rPr lang="en-US" sz="3263"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Universal </a:t>
            </a:r>
            <a:r>
              <a:rPr lang="en-US" sz="36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Windows</a:t>
            </a:r>
            <a:r>
              <a:rPr lang="en-US" sz="3263"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 platform</a:t>
            </a:r>
          </a:p>
        </p:txBody>
      </p:sp>
      <p:grpSp>
        <p:nvGrpSpPr>
          <p:cNvPr id="46" name="Store"/>
          <p:cNvGrpSpPr/>
          <p:nvPr/>
        </p:nvGrpSpPr>
        <p:grpSpPr>
          <a:xfrm>
            <a:off x="8035999" y="4900424"/>
            <a:ext cx="2289338" cy="762274"/>
            <a:chOff x="7574900" y="3506973"/>
            <a:chExt cx="1688884" cy="617615"/>
          </a:xfrm>
          <a:noFill/>
        </p:grpSpPr>
        <p:sp>
          <p:nvSpPr>
            <p:cNvPr id="47" name="TextBox 46"/>
            <p:cNvSpPr txBox="1"/>
            <p:nvPr/>
          </p:nvSpPr>
          <p:spPr>
            <a:xfrm>
              <a:off x="7853238" y="3506973"/>
              <a:ext cx="1410546" cy="617615"/>
            </a:xfrm>
            <a:prstGeom prst="rect">
              <a:avLst/>
            </a:prstGeom>
            <a:grpFill/>
          </p:spPr>
          <p:txBody>
            <a:bodyPr wrap="square" lIns="186446" tIns="149157" rIns="186446" bIns="149157" rtlCol="0">
              <a:spAutoFit/>
            </a:bodyPr>
            <a:lstStyle/>
            <a:p>
              <a:pPr defTabSz="932250">
                <a:lnSpc>
                  <a:spcPct val="90000"/>
                </a:lnSpc>
                <a:spcBef>
                  <a:spcPts val="600"/>
                </a:spcBef>
              </a:pPr>
              <a:r>
                <a:rPr lang="en-US" sz="1632" dirty="0">
                  <a:gradFill>
                    <a:gsLst>
                      <a:gs pos="0">
                        <a:srgbClr val="FFFFFF"/>
                      </a:gs>
                      <a:gs pos="100000">
                        <a:srgbClr val="FFFFFF"/>
                      </a:gs>
                    </a:gsLst>
                    <a:lin ang="5400000" scaled="0"/>
                  </a:gradFill>
                </a:rPr>
                <a:t>One store +</a:t>
              </a:r>
              <a:br>
                <a:rPr lang="en-US" sz="1632" dirty="0">
                  <a:gradFill>
                    <a:gsLst>
                      <a:gs pos="0">
                        <a:srgbClr val="FFFFFF"/>
                      </a:gs>
                      <a:gs pos="100000">
                        <a:srgbClr val="FFFFFF"/>
                      </a:gs>
                    </a:gsLst>
                    <a:lin ang="5400000" scaled="0"/>
                  </a:gradFill>
                </a:rPr>
              </a:br>
              <a:r>
                <a:rPr lang="en-US" sz="1632" dirty="0">
                  <a:gradFill>
                    <a:gsLst>
                      <a:gs pos="0">
                        <a:srgbClr val="FFFFFF"/>
                      </a:gs>
                      <a:gs pos="100000">
                        <a:srgbClr val="FFFFFF"/>
                      </a:gs>
                    </a:gsLst>
                    <a:lin ang="5400000" scaled="0"/>
                  </a:gradFill>
                </a:rPr>
                <a:t>one dev center</a:t>
              </a:r>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4900" y="3586074"/>
              <a:ext cx="398014" cy="398014"/>
            </a:xfrm>
            <a:prstGeom prst="rect">
              <a:avLst/>
            </a:prstGeom>
            <a:grpFill/>
          </p:spPr>
        </p:pic>
      </p:grpSp>
      <p:grpSp>
        <p:nvGrpSpPr>
          <p:cNvPr id="53" name="Legacy"/>
          <p:cNvGrpSpPr/>
          <p:nvPr/>
        </p:nvGrpSpPr>
        <p:grpSpPr>
          <a:xfrm>
            <a:off x="10272207" y="4471578"/>
            <a:ext cx="2002691" cy="762274"/>
            <a:chOff x="5616311" y="3984572"/>
            <a:chExt cx="1622637" cy="617615"/>
          </a:xfrm>
        </p:grpSpPr>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6311" y="4141357"/>
              <a:ext cx="310772" cy="310772"/>
            </a:xfrm>
            <a:prstGeom prst="rect">
              <a:avLst/>
            </a:prstGeom>
          </p:spPr>
        </p:pic>
        <p:sp>
          <p:nvSpPr>
            <p:cNvPr id="55" name="TextBox 54"/>
            <p:cNvSpPr txBox="1"/>
            <p:nvPr/>
          </p:nvSpPr>
          <p:spPr>
            <a:xfrm>
              <a:off x="5867291" y="3984572"/>
              <a:ext cx="1371657" cy="617615"/>
            </a:xfrm>
            <a:prstGeom prst="rect">
              <a:avLst/>
            </a:prstGeom>
            <a:noFill/>
          </p:spPr>
          <p:txBody>
            <a:bodyPr wrap="square" lIns="124297" tIns="149157" rIns="0" bIns="149157" rtlCol="0">
              <a:spAutoFit/>
            </a:bodyPr>
            <a:lstStyle/>
            <a:p>
              <a:pPr defTabSz="932250">
                <a:lnSpc>
                  <a:spcPct val="90000"/>
                </a:lnSpc>
                <a:spcBef>
                  <a:spcPts val="600"/>
                </a:spcBef>
              </a:pPr>
              <a:r>
                <a:rPr lang="en-US" sz="1632" dirty="0">
                  <a:gradFill>
                    <a:gsLst>
                      <a:gs pos="0">
                        <a:srgbClr val="FFFFFF"/>
                      </a:gs>
                      <a:gs pos="100000">
                        <a:srgbClr val="FFFFFF"/>
                      </a:gs>
                    </a:gsLst>
                    <a:lin ang="5400000" scaled="0"/>
                  </a:gradFill>
                </a:rPr>
                <a:t>Full support for existing code</a:t>
              </a:r>
            </a:p>
          </p:txBody>
        </p:sp>
      </p:grpSp>
      <p:grpSp>
        <p:nvGrpSpPr>
          <p:cNvPr id="10" name="One SDK"/>
          <p:cNvGrpSpPr/>
          <p:nvPr/>
        </p:nvGrpSpPr>
        <p:grpSpPr>
          <a:xfrm>
            <a:off x="5940132" y="5224441"/>
            <a:ext cx="1844736" cy="762274"/>
            <a:chOff x="4428826" y="3733778"/>
            <a:chExt cx="1357092" cy="560772"/>
          </a:xfrm>
        </p:grpSpPr>
        <p:sp>
          <p:nvSpPr>
            <p:cNvPr id="57" name="TextBox 56"/>
            <p:cNvSpPr txBox="1"/>
            <p:nvPr/>
          </p:nvSpPr>
          <p:spPr>
            <a:xfrm>
              <a:off x="4608153" y="3733778"/>
              <a:ext cx="1177765" cy="560772"/>
            </a:xfrm>
            <a:prstGeom prst="rect">
              <a:avLst/>
            </a:prstGeom>
            <a:noFill/>
          </p:spPr>
          <p:txBody>
            <a:bodyPr wrap="square" lIns="186446" tIns="149157" rIns="186446" bIns="149157" rtlCol="0">
              <a:spAutoFit/>
            </a:bodyPr>
            <a:lstStyle/>
            <a:p>
              <a:pPr defTabSz="932250">
                <a:lnSpc>
                  <a:spcPct val="90000"/>
                </a:lnSpc>
                <a:spcBef>
                  <a:spcPts val="600"/>
                </a:spcBef>
              </a:pPr>
              <a:r>
                <a:rPr lang="en-US" sz="1632" dirty="0">
                  <a:gradFill>
                    <a:gsLst>
                      <a:gs pos="0">
                        <a:srgbClr val="FFFFFF"/>
                      </a:gs>
                      <a:gs pos="100000">
                        <a:srgbClr val="FFFFFF"/>
                      </a:gs>
                    </a:gsLst>
                    <a:lin ang="5400000" scaled="0"/>
                  </a:gradFill>
                </a:rPr>
                <a:t>SDK +  services</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8826" y="3870990"/>
              <a:ext cx="283272" cy="283272"/>
            </a:xfrm>
            <a:prstGeom prst="rect">
              <a:avLst/>
            </a:prstGeom>
          </p:spPr>
        </p:pic>
      </p:grpSp>
      <p:grpSp>
        <p:nvGrpSpPr>
          <p:cNvPr id="112" name="Adaptive UI"/>
          <p:cNvGrpSpPr/>
          <p:nvPr/>
        </p:nvGrpSpPr>
        <p:grpSpPr>
          <a:xfrm>
            <a:off x="1652724" y="4438134"/>
            <a:ext cx="2097218" cy="762274"/>
            <a:chOff x="1274764" y="3263907"/>
            <a:chExt cx="1542833" cy="560772"/>
          </a:xfrm>
        </p:grpSpPr>
        <p:sp>
          <p:nvSpPr>
            <p:cNvPr id="50" name="TextBox 49"/>
            <p:cNvSpPr txBox="1"/>
            <p:nvPr/>
          </p:nvSpPr>
          <p:spPr>
            <a:xfrm>
              <a:off x="1592022" y="3263907"/>
              <a:ext cx="1225575" cy="560772"/>
            </a:xfrm>
            <a:prstGeom prst="rect">
              <a:avLst/>
            </a:prstGeom>
            <a:noFill/>
          </p:spPr>
          <p:txBody>
            <a:bodyPr wrap="square" lIns="186446" tIns="149157" rIns="186446" bIns="149157" rtlCol="0">
              <a:spAutoFit/>
            </a:bodyPr>
            <a:lstStyle/>
            <a:p>
              <a:pPr defTabSz="932250">
                <a:lnSpc>
                  <a:spcPct val="90000"/>
                </a:lnSpc>
                <a:spcBef>
                  <a:spcPts val="600"/>
                </a:spcBef>
              </a:pPr>
              <a:r>
                <a:rPr lang="en-US" sz="1632" dirty="0">
                  <a:gradFill>
                    <a:gsLst>
                      <a:gs pos="0">
                        <a:srgbClr val="FFFFFF"/>
                      </a:gs>
                      <a:gs pos="100000">
                        <a:srgbClr val="FFFFFF"/>
                      </a:gs>
                    </a:gsLst>
                    <a:lin ang="5400000" scaled="0"/>
                  </a:gradFill>
                </a:rPr>
                <a:t>Adaptive </a:t>
              </a:r>
              <a:br>
                <a:rPr lang="en-US" sz="1632" dirty="0">
                  <a:gradFill>
                    <a:gsLst>
                      <a:gs pos="0">
                        <a:srgbClr val="FFFFFF"/>
                      </a:gs>
                      <a:gs pos="100000">
                        <a:srgbClr val="FFFFFF"/>
                      </a:gs>
                    </a:gsLst>
                    <a:lin ang="5400000" scaled="0"/>
                  </a:gradFill>
                </a:rPr>
              </a:br>
              <a:r>
                <a:rPr lang="en-US" sz="1632" dirty="0">
                  <a:gradFill>
                    <a:gsLst>
                      <a:gs pos="0">
                        <a:srgbClr val="FFFFFF"/>
                      </a:gs>
                      <a:gs pos="100000">
                        <a:srgbClr val="FFFFFF"/>
                      </a:gs>
                    </a:gsLst>
                    <a:lin ang="5400000" scaled="0"/>
                  </a:gradFill>
                </a:rPr>
                <a:t>user interface</a:t>
              </a:r>
            </a:p>
          </p:txBody>
        </p:sp>
        <p:grpSp>
          <p:nvGrpSpPr>
            <p:cNvPr id="111" name="Group 110"/>
            <p:cNvGrpSpPr/>
            <p:nvPr/>
          </p:nvGrpSpPr>
          <p:grpSpPr>
            <a:xfrm>
              <a:off x="1274764" y="3378776"/>
              <a:ext cx="394464" cy="314583"/>
              <a:chOff x="1274764" y="3378776"/>
              <a:chExt cx="394464" cy="314583"/>
            </a:xfrm>
          </p:grpSpPr>
          <p:pic>
            <p:nvPicPr>
              <p:cNvPr id="21" name="Picture 20"/>
              <p:cNvPicPr>
                <a:picLocks noChangeAspect="1"/>
              </p:cNvPicPr>
              <p:nvPr/>
            </p:nvPicPr>
            <p:blipFill>
              <a:blip r:embed="rId6"/>
              <a:stretch>
                <a:fillRect/>
              </a:stretch>
            </p:blipFill>
            <p:spPr>
              <a:xfrm>
                <a:off x="1274764" y="3467787"/>
                <a:ext cx="201185" cy="225572"/>
              </a:xfrm>
              <a:prstGeom prst="rect">
                <a:avLst/>
              </a:prstGeom>
            </p:spPr>
          </p:pic>
          <p:grpSp>
            <p:nvGrpSpPr>
              <p:cNvPr id="110" name="Group 109"/>
              <p:cNvGrpSpPr/>
              <p:nvPr/>
            </p:nvGrpSpPr>
            <p:grpSpPr>
              <a:xfrm>
                <a:off x="1382420" y="3378776"/>
                <a:ext cx="254030" cy="217742"/>
                <a:chOff x="1344320" y="3386396"/>
                <a:chExt cx="254030" cy="217742"/>
              </a:xfrm>
            </p:grpSpPr>
            <p:sp>
              <p:nvSpPr>
                <p:cNvPr id="51" name="Freeform 50"/>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4297" tIns="62149" rIns="124297" bIns="62149"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447" dirty="0">
                    <a:solidFill>
                      <a:srgbClr val="0078D7">
                        <a:lumMod val="20000"/>
                        <a:lumOff val="80000"/>
                      </a:srgbClr>
                    </a:solidFill>
                  </a:endParaRPr>
                </a:p>
              </p:txBody>
            </p:sp>
            <p:pic>
              <p:nvPicPr>
                <p:cNvPr id="52" name="Picture 5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4320" y="3386396"/>
                  <a:ext cx="254030" cy="151623"/>
                </a:xfrm>
                <a:prstGeom prst="rect">
                  <a:avLst/>
                </a:prstGeom>
              </p:spPr>
            </p:pic>
          </p:grpSp>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51506" y="3565510"/>
                <a:ext cx="117722" cy="117722"/>
              </a:xfrm>
              <a:prstGeom prst="rect">
                <a:avLst/>
              </a:prstGeom>
            </p:spPr>
          </p:pic>
        </p:grpSp>
      </p:grpSp>
      <p:grpSp>
        <p:nvGrpSpPr>
          <p:cNvPr id="109" name="NUI"/>
          <p:cNvGrpSpPr/>
          <p:nvPr/>
        </p:nvGrpSpPr>
        <p:grpSpPr>
          <a:xfrm>
            <a:off x="3740423" y="4944250"/>
            <a:ext cx="1956962" cy="762274"/>
            <a:chOff x="2810595" y="3636234"/>
            <a:chExt cx="1439652" cy="560772"/>
          </a:xfrm>
        </p:grpSpPr>
        <p:sp>
          <p:nvSpPr>
            <p:cNvPr id="42" name="TextBox 41"/>
            <p:cNvSpPr txBox="1"/>
            <p:nvPr/>
          </p:nvSpPr>
          <p:spPr>
            <a:xfrm>
              <a:off x="2988031" y="3636234"/>
              <a:ext cx="1262216" cy="560772"/>
            </a:xfrm>
            <a:prstGeom prst="rect">
              <a:avLst/>
            </a:prstGeom>
            <a:noFill/>
          </p:spPr>
          <p:txBody>
            <a:bodyPr wrap="square" lIns="186446" tIns="149157" rIns="186446" bIns="149157" rtlCol="0">
              <a:spAutoFit/>
            </a:bodyPr>
            <a:lstStyle/>
            <a:p>
              <a:pPr defTabSz="932250">
                <a:lnSpc>
                  <a:spcPct val="90000"/>
                </a:lnSpc>
                <a:spcBef>
                  <a:spcPts val="600"/>
                </a:spcBef>
              </a:pPr>
              <a:r>
                <a:rPr lang="en-US" sz="1632" dirty="0">
                  <a:gradFill>
                    <a:gsLst>
                      <a:gs pos="0">
                        <a:srgbClr val="FFFFFF"/>
                      </a:gs>
                      <a:gs pos="100000">
                        <a:srgbClr val="FFFFFF"/>
                      </a:gs>
                    </a:gsLst>
                    <a:lin ang="5400000" scaled="0"/>
                  </a:gradFill>
                </a:rPr>
                <a:t>Natural</a:t>
              </a:r>
              <a:br>
                <a:rPr lang="en-US" sz="1632" dirty="0">
                  <a:gradFill>
                    <a:gsLst>
                      <a:gs pos="0">
                        <a:srgbClr val="FFFFFF"/>
                      </a:gs>
                      <a:gs pos="100000">
                        <a:srgbClr val="FFFFFF"/>
                      </a:gs>
                    </a:gsLst>
                    <a:lin ang="5400000" scaled="0"/>
                  </a:gradFill>
                </a:rPr>
              </a:br>
              <a:r>
                <a:rPr lang="en-US" sz="1632" dirty="0">
                  <a:gradFill>
                    <a:gsLst>
                      <a:gs pos="0">
                        <a:srgbClr val="FFFFFF"/>
                      </a:gs>
                      <a:gs pos="100000">
                        <a:srgbClr val="FFFFFF"/>
                      </a:gs>
                    </a:gsLst>
                    <a:lin ang="5400000" scaled="0"/>
                  </a:gradFill>
                </a:rPr>
                <a:t>user inputs</a:t>
              </a:r>
            </a:p>
          </p:txBody>
        </p:sp>
        <p:grpSp>
          <p:nvGrpSpPr>
            <p:cNvPr id="43" name="Group 42"/>
            <p:cNvGrpSpPr/>
            <p:nvPr/>
          </p:nvGrpSpPr>
          <p:grpSpPr>
            <a:xfrm>
              <a:off x="2872036" y="3696660"/>
              <a:ext cx="228182" cy="328156"/>
              <a:chOff x="2027902" y="3831543"/>
              <a:chExt cx="251312" cy="361419"/>
            </a:xfrm>
          </p:grpSpPr>
          <p:sp>
            <p:nvSpPr>
              <p:cNvPr id="44" name="Freeform 43"/>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6796" tIns="63397" rIns="126796" bIns="6339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447" dirty="0">
                  <a:solidFill>
                    <a:srgbClr val="0078D7">
                      <a:lumMod val="20000"/>
                      <a:lumOff val="80000"/>
                    </a:srgbClr>
                  </a:solidFill>
                </a:endParaRPr>
              </a:p>
            </p:txBody>
          </p:sp>
          <p:pic>
            <p:nvPicPr>
              <p:cNvPr id="45" name="Picture 4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7902" y="3831543"/>
                <a:ext cx="238516" cy="238516"/>
              </a:xfrm>
              <a:prstGeom prst="rect">
                <a:avLst/>
              </a:prstGeom>
            </p:spPr>
          </p:pic>
        </p:grpSp>
        <p:pic>
          <p:nvPicPr>
            <p:cNvPr id="107" name="Picture 106"/>
            <p:cNvPicPr>
              <a:picLocks noChangeAspect="1"/>
            </p:cNvPicPr>
            <p:nvPr/>
          </p:nvPicPr>
          <p:blipFill>
            <a:blip r:embed="rId10"/>
            <a:stretch>
              <a:fillRect/>
            </a:stretch>
          </p:blipFill>
          <p:spPr>
            <a:xfrm>
              <a:off x="2810595" y="3879352"/>
              <a:ext cx="172085" cy="142585"/>
            </a:xfrm>
            <a:prstGeom prst="rect">
              <a:avLst/>
            </a:prstGeom>
          </p:spPr>
        </p:pic>
      </p:grpSp>
      <p:grpSp>
        <p:nvGrpSpPr>
          <p:cNvPr id="90" name="Holographic"/>
          <p:cNvGrpSpPr/>
          <p:nvPr/>
        </p:nvGrpSpPr>
        <p:grpSpPr>
          <a:xfrm>
            <a:off x="6916044" y="2350261"/>
            <a:ext cx="1876780" cy="765708"/>
            <a:chOff x="7601900" y="2295957"/>
            <a:chExt cx="1517269" cy="619029"/>
          </a:xfrm>
        </p:grpSpPr>
        <p:sp>
          <p:nvSpPr>
            <p:cNvPr id="91" name="Oval 90"/>
            <p:cNvSpPr/>
            <p:nvPr/>
          </p:nvSpPr>
          <p:spPr bwMode="auto">
            <a:xfrm>
              <a:off x="7601900" y="2391194"/>
              <a:ext cx="1517269" cy="523792"/>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297" rIns="0" bIns="0" numCol="1" spcCol="0" rtlCol="0" fromWordArt="0" anchor="b" anchorCtr="0" forceAA="0" compatLnSpc="1">
              <a:prstTxWarp prst="textNoShape">
                <a:avLst/>
              </a:prstTxWarp>
              <a:noAutofit/>
            </a:bodyPr>
            <a:lstStyle/>
            <a:p>
              <a:pPr algn="ctr" defTabSz="1267566"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bold" panose="020B0702040204020203" pitchFamily="34" charset="0"/>
                </a:rPr>
                <a:t>Holographic</a:t>
              </a:r>
            </a:p>
          </p:txBody>
        </p:sp>
        <p:pic>
          <p:nvPicPr>
            <p:cNvPr id="97" name="Picture 96" descr="141215_B-hero_01.png"/>
            <p:cNvPicPr>
              <a:picLocks noChangeAspect="1"/>
            </p:cNvPicPr>
            <p:nvPr/>
          </p:nvPicPr>
          <p:blipFill rotWithShape="1">
            <a:blip r:embed="rId11" cstate="print">
              <a:extLst>
                <a:ext uri="{28A0092B-C50C-407E-A947-70E740481C1C}">
                  <a14:useLocalDpi xmlns:a14="http://schemas.microsoft.com/office/drawing/2010/main" val="0"/>
                </a:ext>
              </a:extLst>
            </a:blip>
            <a:srcRect l="12333" t="23140" r="7378" b="17105"/>
            <a:stretch/>
          </p:blipFill>
          <p:spPr>
            <a:xfrm>
              <a:off x="7988398" y="2295957"/>
              <a:ext cx="744273" cy="293703"/>
            </a:xfrm>
            <a:prstGeom prst="rect">
              <a:avLst/>
            </a:prstGeom>
            <a:noFill/>
            <a:ln>
              <a:noFill/>
            </a:ln>
          </p:spPr>
        </p:pic>
      </p:grpSp>
      <p:grpSp>
        <p:nvGrpSpPr>
          <p:cNvPr id="99" name="Xbox"/>
          <p:cNvGrpSpPr/>
          <p:nvPr/>
        </p:nvGrpSpPr>
        <p:grpSpPr>
          <a:xfrm>
            <a:off x="8773563" y="2246534"/>
            <a:ext cx="1864453" cy="1138519"/>
            <a:chOff x="6521231" y="1616581"/>
            <a:chExt cx="1507304" cy="920425"/>
          </a:xfrm>
        </p:grpSpPr>
        <p:sp>
          <p:nvSpPr>
            <p:cNvPr id="100" name="Oval 99"/>
            <p:cNvSpPr/>
            <p:nvPr/>
          </p:nvSpPr>
          <p:spPr bwMode="auto">
            <a:xfrm>
              <a:off x="6521231" y="2031997"/>
              <a:ext cx="1507304" cy="505009"/>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297" rIns="0" bIns="0" numCol="1" spcCol="0" rtlCol="0" fromWordArt="0" anchor="b" anchorCtr="0" forceAA="0" compatLnSpc="1">
              <a:prstTxWarp prst="textNoShape">
                <a:avLst/>
              </a:prstTxWarp>
              <a:noAutofit/>
            </a:bodyPr>
            <a:lstStyle/>
            <a:p>
              <a:pPr algn="ctr" defTabSz="1267566"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bold" panose="020B0702040204020203" pitchFamily="34" charset="0"/>
                </a:rPr>
                <a:t>Console</a:t>
              </a:r>
            </a:p>
          </p:txBody>
        </p:sp>
        <p:grpSp>
          <p:nvGrpSpPr>
            <p:cNvPr id="108" name="Group 107"/>
            <p:cNvGrpSpPr/>
            <p:nvPr/>
          </p:nvGrpSpPr>
          <p:grpSpPr>
            <a:xfrm>
              <a:off x="6756767" y="1616581"/>
              <a:ext cx="1235372" cy="764328"/>
              <a:chOff x="7766687" y="2003258"/>
              <a:chExt cx="1235372" cy="764328"/>
            </a:xfrm>
          </p:grpSpPr>
          <p:pic>
            <p:nvPicPr>
              <p:cNvPr id="113" name="Xbox"/>
              <p:cNvPicPr>
                <a:picLocks noChangeAspect="1"/>
              </p:cNvPicPr>
              <p:nvPr/>
            </p:nvPicPr>
            <p:blipFill rotWithShape="1">
              <a:blip r:embed="rId12">
                <a:extLst>
                  <a:ext uri="{28A0092B-C50C-407E-A947-70E740481C1C}">
                    <a14:useLocalDpi xmlns:a14="http://schemas.microsoft.com/office/drawing/2010/main" val="0"/>
                  </a:ext>
                </a:extLst>
              </a:blip>
              <a:srcRect l="10802" r="3931" b="25990"/>
              <a:stretch/>
            </p:blipFill>
            <p:spPr>
              <a:xfrm>
                <a:off x="7766687" y="2003258"/>
                <a:ext cx="1235372" cy="661905"/>
              </a:xfrm>
              <a:prstGeom prst="rect">
                <a:avLst/>
              </a:prstGeom>
            </p:spPr>
          </p:pic>
          <p:pic>
            <p:nvPicPr>
              <p:cNvPr id="114" name="Picture 1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8502096" y="2604092"/>
                <a:ext cx="351341" cy="91700"/>
              </a:xfrm>
              <a:prstGeom prst="rect">
                <a:avLst/>
              </a:prstGeom>
            </p:spPr>
          </p:pic>
          <p:pic>
            <p:nvPicPr>
              <p:cNvPr id="115" name="Xbox"/>
              <p:cNvPicPr>
                <a:picLocks noChangeAspect="1"/>
              </p:cNvPicPr>
              <p:nvPr/>
            </p:nvPicPr>
            <p:blipFill rotWithShape="1">
              <a:blip r:embed="rId12">
                <a:extLst>
                  <a:ext uri="{28A0092B-C50C-407E-A947-70E740481C1C}">
                    <a14:useLocalDpi xmlns:a14="http://schemas.microsoft.com/office/drawing/2010/main" val="0"/>
                  </a:ext>
                </a:extLst>
              </a:blip>
              <a:srcRect l="67417" t="74434" r="12990" b="6110"/>
              <a:stretch/>
            </p:blipFill>
            <p:spPr>
              <a:xfrm>
                <a:off x="8677765" y="2616191"/>
                <a:ext cx="246987" cy="151395"/>
              </a:xfrm>
              <a:prstGeom prst="rect">
                <a:avLst/>
              </a:prstGeom>
            </p:spPr>
          </p:pic>
        </p:grpSp>
      </p:grpSp>
      <p:grpSp>
        <p:nvGrpSpPr>
          <p:cNvPr id="116" name="Surface Hub"/>
          <p:cNvGrpSpPr/>
          <p:nvPr/>
        </p:nvGrpSpPr>
        <p:grpSpPr>
          <a:xfrm>
            <a:off x="10404413" y="2713556"/>
            <a:ext cx="1870482" cy="1163911"/>
            <a:chOff x="3640580" y="1428515"/>
            <a:chExt cx="1512176" cy="940951"/>
          </a:xfrm>
        </p:grpSpPr>
        <p:sp>
          <p:nvSpPr>
            <p:cNvPr id="117" name="Oval 116"/>
            <p:cNvSpPr/>
            <p:nvPr/>
          </p:nvSpPr>
          <p:spPr bwMode="auto">
            <a:xfrm>
              <a:off x="3640580" y="1862835"/>
              <a:ext cx="1512176" cy="506631"/>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297" rIns="0" bIns="0" numCol="1" spcCol="0" rtlCol="0" fromWordArt="0" anchor="b" anchorCtr="0" forceAA="0" compatLnSpc="1">
              <a:prstTxWarp prst="textNoShape">
                <a:avLst/>
              </a:prstTxWarp>
              <a:noAutofit/>
            </a:bodyPr>
            <a:lstStyle/>
            <a:p>
              <a:pPr algn="ctr" defTabSz="1267566"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bold" panose="020B0702040204020203" pitchFamily="34" charset="0"/>
                </a:rPr>
                <a:t>Surface Hub</a:t>
              </a:r>
            </a:p>
          </p:txBody>
        </p:sp>
        <p:pic>
          <p:nvPicPr>
            <p:cNvPr id="118" name="Picture 2" descr="https://compass-ssl.surface.com/assets/3e/22/3e22a8d7-25bd-473d-815a-f49e27c515cb.png#desktop-engagingmeetings-new.png"/>
            <p:cNvPicPr>
              <a:picLocks noChangeAspect="1" noChangeArrowheads="1"/>
            </p:cNvPicPr>
            <p:nvPr/>
          </p:nvPicPr>
          <p:blipFill rotWithShape="1">
            <a:blip r:embed="rId14">
              <a:extLst>
                <a:ext uri="{28A0092B-C50C-407E-A947-70E740481C1C}">
                  <a14:useLocalDpi xmlns:a14="http://schemas.microsoft.com/office/drawing/2010/main" val="0"/>
                </a:ext>
              </a:extLst>
            </a:blip>
            <a:srcRect t="11376"/>
            <a:stretch/>
          </p:blipFill>
          <p:spPr bwMode="auto">
            <a:xfrm>
              <a:off x="3784126" y="1428515"/>
              <a:ext cx="1244722" cy="6987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Mobile"/>
          <p:cNvGrpSpPr/>
          <p:nvPr/>
        </p:nvGrpSpPr>
        <p:grpSpPr>
          <a:xfrm>
            <a:off x="3019744" y="2513116"/>
            <a:ext cx="1865480" cy="897497"/>
            <a:chOff x="2215390" y="1852418"/>
            <a:chExt cx="1508136" cy="725576"/>
          </a:xfrm>
        </p:grpSpPr>
        <p:sp>
          <p:nvSpPr>
            <p:cNvPr id="120" name="Oval 119"/>
            <p:cNvSpPr/>
            <p:nvPr/>
          </p:nvSpPr>
          <p:spPr bwMode="auto">
            <a:xfrm>
              <a:off x="2215390" y="2031998"/>
              <a:ext cx="1508136" cy="545996"/>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297" rIns="0" bIns="0" numCol="1" spcCol="0" rtlCol="0" fromWordArt="0" anchor="b" anchorCtr="0" forceAA="0" compatLnSpc="1">
              <a:prstTxWarp prst="textNoShape">
                <a:avLst/>
              </a:prstTxWarp>
              <a:noAutofit/>
            </a:bodyPr>
            <a:lstStyle/>
            <a:p>
              <a:pPr algn="ctr" defTabSz="1267566"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nvGrpSpPr>
            <p:cNvPr id="121" name="Group 120"/>
            <p:cNvGrpSpPr/>
            <p:nvPr/>
          </p:nvGrpSpPr>
          <p:grpSpPr>
            <a:xfrm>
              <a:off x="2364417" y="1852418"/>
              <a:ext cx="1315282" cy="529185"/>
              <a:chOff x="2735582" y="1816942"/>
              <a:chExt cx="1315282" cy="529185"/>
            </a:xfrm>
          </p:grpSpPr>
          <p:pic>
            <p:nvPicPr>
              <p:cNvPr id="122" name="2-in-1"/>
              <p:cNvPicPr>
                <a:picLocks noChangeAspect="1"/>
              </p:cNvPicPr>
              <p:nvPr/>
            </p:nvPicPr>
            <p:blipFill rotWithShape="1">
              <a:blip r:embed="rId15" cstate="print">
                <a:extLst>
                  <a:ext uri="{28A0092B-C50C-407E-A947-70E740481C1C}">
                    <a14:useLocalDpi xmlns:a14="http://schemas.microsoft.com/office/drawing/2010/main" val="0"/>
                  </a:ext>
                </a:extLst>
              </a:blip>
              <a:srcRect r="16795"/>
              <a:stretch/>
            </p:blipFill>
            <p:spPr>
              <a:xfrm>
                <a:off x="2914948" y="1816942"/>
                <a:ext cx="872345" cy="526533"/>
              </a:xfrm>
              <a:prstGeom prst="rect">
                <a:avLst/>
              </a:prstGeom>
            </p:spPr>
          </p:pic>
          <p:pic>
            <p:nvPicPr>
              <p:cNvPr id="123" name="Small Tablet"/>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889286" y="2045444"/>
                  <a:ext cx="331735" cy="325110"/>
                </a:xfrm>
                <a:prstGeom prst="rect">
                  <a:avLst/>
                </a:prstGeom>
              </p:spPr>
            </p:pic>
          </p:grpSp>
        </p:grpSp>
      </p:grpSp>
      <p:grpSp>
        <p:nvGrpSpPr>
          <p:cNvPr id="127" name="Devices"/>
          <p:cNvGrpSpPr/>
          <p:nvPr/>
        </p:nvGrpSpPr>
        <p:grpSpPr>
          <a:xfrm>
            <a:off x="1534789" y="3122470"/>
            <a:ext cx="1868531" cy="755013"/>
            <a:chOff x="1130940" y="2287005"/>
            <a:chExt cx="1510601" cy="610381"/>
          </a:xfrm>
        </p:grpSpPr>
        <p:sp>
          <p:nvSpPr>
            <p:cNvPr id="128" name="Oval 127"/>
            <p:cNvSpPr/>
            <p:nvPr/>
          </p:nvSpPr>
          <p:spPr bwMode="auto">
            <a:xfrm>
              <a:off x="1130940" y="2391195"/>
              <a:ext cx="1510601" cy="506191"/>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297" rIns="0" bIns="0" numCol="1" spcCol="0" rtlCol="0" fromWordArt="0" anchor="b" anchorCtr="0" forceAA="0" compatLnSpc="1">
              <a:prstTxWarp prst="textNoShape">
                <a:avLst/>
              </a:prstTxWarp>
              <a:noAutofit/>
            </a:bodyPr>
            <a:lstStyle/>
            <a:p>
              <a:pPr algn="ctr" defTabSz="1267566" fontAlgn="base">
                <a:lnSpc>
                  <a:spcPct val="90000"/>
                </a:lnSpc>
                <a:spcBef>
                  <a:spcPct val="0"/>
                </a:spcBef>
                <a:spcAft>
                  <a:spcPct val="0"/>
                </a:spcAft>
                <a:defRPr/>
              </a:pPr>
              <a:r>
                <a:rPr lang="en-US" sz="1600" dirty="0">
                  <a:gradFill>
                    <a:gsLst>
                      <a:gs pos="0">
                        <a:srgbClr val="FFFFFF"/>
                      </a:gs>
                      <a:gs pos="100000">
                        <a:srgbClr val="FFFFFF"/>
                      </a:gs>
                    </a:gsLst>
                    <a:lin ang="5400000" scaled="0"/>
                  </a:gradFill>
                  <a:ea typeface="Segoe UI" pitchFamily="34" charset="0"/>
                  <a:cs typeface="Segoe UI Semibold" panose="020B0702040204020203" pitchFamily="34" charset="0"/>
                </a:rPr>
                <a:t>Devices +IoT</a:t>
              </a:r>
            </a:p>
          </p:txBody>
        </p:sp>
        <p:grpSp>
          <p:nvGrpSpPr>
            <p:cNvPr id="129" name="Group 128"/>
            <p:cNvGrpSpPr/>
            <p:nvPr/>
          </p:nvGrpSpPr>
          <p:grpSpPr>
            <a:xfrm>
              <a:off x="1498148" y="2287005"/>
              <a:ext cx="758694" cy="370332"/>
              <a:chOff x="1509697" y="2312976"/>
              <a:chExt cx="758694" cy="370332"/>
            </a:xfrm>
          </p:grpSpPr>
          <p:pic>
            <p:nvPicPr>
              <p:cNvPr id="130" name="IoT"/>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509697" y="2340864"/>
                <a:ext cx="378950" cy="274863"/>
              </a:xfrm>
              <a:prstGeom prst="rect">
                <a:avLst/>
              </a:prstGeom>
            </p:spPr>
          </p:pic>
          <p:pic>
            <p:nvPicPr>
              <p:cNvPr id="131" name="IoT"/>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889442" y="2312976"/>
                <a:ext cx="378949" cy="274864"/>
              </a:xfrm>
              <a:prstGeom prst="rect">
                <a:avLst/>
              </a:prstGeom>
            </p:spPr>
          </p:pic>
          <p:pic>
            <p:nvPicPr>
              <p:cNvPr id="132" name="Picture 131"/>
              <p:cNvPicPr>
                <a:picLocks noChangeAspect="1"/>
              </p:cNvPicPr>
              <p:nvPr/>
            </p:nvPicPr>
            <p:blipFill>
              <a:blip r:embed="rId20"/>
              <a:stretch>
                <a:fillRect/>
              </a:stretch>
            </p:blipFill>
            <p:spPr>
              <a:xfrm>
                <a:off x="1707793" y="2407353"/>
                <a:ext cx="411595" cy="275955"/>
              </a:xfrm>
              <a:prstGeom prst="rect">
                <a:avLst/>
              </a:prstGeom>
            </p:spPr>
          </p:pic>
        </p:grpSp>
      </p:grpSp>
      <p:grpSp>
        <p:nvGrpSpPr>
          <p:cNvPr id="133" name="Desktop"/>
          <p:cNvGrpSpPr/>
          <p:nvPr/>
        </p:nvGrpSpPr>
        <p:grpSpPr>
          <a:xfrm>
            <a:off x="4969398" y="2103052"/>
            <a:ext cx="1864457" cy="1082474"/>
            <a:chOff x="5155761" y="1530344"/>
            <a:chExt cx="1507307" cy="875119"/>
          </a:xfrm>
        </p:grpSpPr>
        <p:sp>
          <p:nvSpPr>
            <p:cNvPr id="134" name="Oval 133"/>
            <p:cNvSpPr/>
            <p:nvPr/>
          </p:nvSpPr>
          <p:spPr bwMode="auto">
            <a:xfrm>
              <a:off x="5155761" y="1862832"/>
              <a:ext cx="1507307" cy="542631"/>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297" rIns="0" bIns="0" numCol="1" spcCol="0" rtlCol="0" fromWordArt="0" anchor="b" anchorCtr="0" forceAA="0" compatLnSpc="1">
              <a:prstTxWarp prst="textNoShape">
                <a:avLst/>
              </a:prstTxWarp>
              <a:noAutofit/>
            </a:bodyPr>
            <a:lstStyle/>
            <a:p>
              <a:pPr algn="ctr" defTabSz="1267566"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nvGrpSpPr>
            <p:cNvPr id="135" name="Group 134"/>
            <p:cNvGrpSpPr/>
            <p:nvPr/>
          </p:nvGrpSpPr>
          <p:grpSpPr>
            <a:xfrm>
              <a:off x="5298392" y="1530344"/>
              <a:ext cx="1278677" cy="726073"/>
              <a:chOff x="4538410" y="1456930"/>
              <a:chExt cx="1278677" cy="726073"/>
            </a:xfrm>
          </p:grpSpPr>
          <p:pic>
            <p:nvPicPr>
              <p:cNvPr id="136" name="Desktop"/>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565527" y="1456930"/>
                <a:ext cx="980237" cy="562600"/>
              </a:xfrm>
              <a:prstGeom prst="rect">
                <a:avLst/>
              </a:prstGeom>
            </p:spPr>
          </p:pic>
          <p:pic>
            <p:nvPicPr>
              <p:cNvPr id="137" name="2-in-1"/>
              <p:cNvPicPr>
                <a:picLocks noChangeAspect="1"/>
              </p:cNvPicPr>
              <p:nvPr/>
            </p:nvPicPr>
            <p:blipFill rotWithShape="1">
              <a:blip r:embed="rId15" cstate="print">
                <a:extLst>
                  <a:ext uri="{28A0092B-C50C-407E-A947-70E740481C1C}">
                    <a14:useLocalDpi xmlns:a14="http://schemas.microsoft.com/office/drawing/2010/main" val="0"/>
                  </a:ext>
                </a:extLst>
              </a:blip>
              <a:srcRect r="16795"/>
              <a:stretch/>
            </p:blipFill>
            <p:spPr>
              <a:xfrm>
                <a:off x="5017491" y="1700384"/>
                <a:ext cx="799596" cy="482619"/>
              </a:xfrm>
              <a:prstGeom prst="rect">
                <a:avLst/>
              </a:prstGeom>
            </p:spPr>
          </p:pic>
          <p:pic>
            <p:nvPicPr>
              <p:cNvPr id="138" name="Laptop"/>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538410" y="1714822"/>
                <a:ext cx="623613" cy="375988"/>
              </a:xfrm>
              <a:prstGeom prst="rect">
                <a:avLst/>
              </a:prstGeom>
            </p:spPr>
          </p:pic>
        </p:grpSp>
      </p:grpSp>
    </p:spTree>
    <p:extLst>
      <p:ext uri="{BB962C8B-B14F-4D97-AF65-F5344CB8AC3E}">
        <p14:creationId xmlns:p14="http://schemas.microsoft.com/office/powerpoint/2010/main" val="36044251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Horizontal)">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7"/>
                                        </p:tgtEl>
                                        <p:attrNameLst>
                                          <p:attrName>style.visibility</p:attrName>
                                        </p:attrNameLst>
                                      </p:cBhvr>
                                      <p:to>
                                        <p:strVal val="visible"/>
                                      </p:to>
                                    </p:set>
                                    <p:animEffect transition="in" filter="fade">
                                      <p:cBhvr>
                                        <p:cTn id="11" dur="200"/>
                                        <p:tgtEl>
                                          <p:spTgt spid="127"/>
                                        </p:tgtEl>
                                      </p:cBhvr>
                                    </p:animEffect>
                                  </p:childTnLst>
                                </p:cTn>
                              </p:par>
                              <p:par>
                                <p:cTn id="12" presetID="10" presetClass="entr" presetSubtype="0" fill="hold" nodeType="withEffect">
                                  <p:stCondLst>
                                    <p:cond delay="500"/>
                                  </p:stCondLst>
                                  <p:childTnLst>
                                    <p:set>
                                      <p:cBhvr>
                                        <p:cTn id="13" dur="1" fill="hold">
                                          <p:stCondLst>
                                            <p:cond delay="0"/>
                                          </p:stCondLst>
                                        </p:cTn>
                                        <p:tgtEl>
                                          <p:spTgt spid="119"/>
                                        </p:tgtEl>
                                        <p:attrNameLst>
                                          <p:attrName>style.visibility</p:attrName>
                                        </p:attrNameLst>
                                      </p:cBhvr>
                                      <p:to>
                                        <p:strVal val="visible"/>
                                      </p:to>
                                    </p:set>
                                    <p:animEffect transition="in" filter="fade">
                                      <p:cBhvr>
                                        <p:cTn id="14" dur="200"/>
                                        <p:tgtEl>
                                          <p:spTgt spid="119"/>
                                        </p:tgtEl>
                                      </p:cBhvr>
                                    </p:animEffect>
                                  </p:childTnLst>
                                </p:cTn>
                              </p:par>
                              <p:par>
                                <p:cTn id="15" presetID="10" presetClass="entr" presetSubtype="0" fill="hold" nodeType="withEffect">
                                  <p:stCondLst>
                                    <p:cond delay="1000"/>
                                  </p:stCondLst>
                                  <p:childTnLst>
                                    <p:set>
                                      <p:cBhvr>
                                        <p:cTn id="16" dur="1" fill="hold">
                                          <p:stCondLst>
                                            <p:cond delay="0"/>
                                          </p:stCondLst>
                                        </p:cTn>
                                        <p:tgtEl>
                                          <p:spTgt spid="133"/>
                                        </p:tgtEl>
                                        <p:attrNameLst>
                                          <p:attrName>style.visibility</p:attrName>
                                        </p:attrNameLst>
                                      </p:cBhvr>
                                      <p:to>
                                        <p:strVal val="visible"/>
                                      </p:to>
                                    </p:set>
                                    <p:animEffect transition="in" filter="fade">
                                      <p:cBhvr>
                                        <p:cTn id="17" dur="200"/>
                                        <p:tgtEl>
                                          <p:spTgt spid="133"/>
                                        </p:tgtEl>
                                      </p:cBhvr>
                                    </p:animEffect>
                                  </p:childTnLst>
                                </p:cTn>
                              </p:par>
                              <p:par>
                                <p:cTn id="18" presetID="10" presetClass="entr" presetSubtype="0" fill="hold" nodeType="withEffect">
                                  <p:stCondLst>
                                    <p:cond delay="15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00"/>
                                        <p:tgtEl>
                                          <p:spTgt spid="90"/>
                                        </p:tgtEl>
                                      </p:cBhvr>
                                    </p:animEffect>
                                  </p:childTnLst>
                                </p:cTn>
                              </p:par>
                              <p:par>
                                <p:cTn id="21" presetID="10" presetClass="entr" presetSubtype="0" fill="hold" nodeType="withEffect">
                                  <p:stCondLst>
                                    <p:cond delay="2000"/>
                                  </p:stCondLst>
                                  <p:childTnLst>
                                    <p:set>
                                      <p:cBhvr>
                                        <p:cTn id="22" dur="1" fill="hold">
                                          <p:stCondLst>
                                            <p:cond delay="0"/>
                                          </p:stCondLst>
                                        </p:cTn>
                                        <p:tgtEl>
                                          <p:spTgt spid="99"/>
                                        </p:tgtEl>
                                        <p:attrNameLst>
                                          <p:attrName>style.visibility</p:attrName>
                                        </p:attrNameLst>
                                      </p:cBhvr>
                                      <p:to>
                                        <p:strVal val="visible"/>
                                      </p:to>
                                    </p:set>
                                    <p:animEffect transition="in" filter="fade">
                                      <p:cBhvr>
                                        <p:cTn id="23" dur="200"/>
                                        <p:tgtEl>
                                          <p:spTgt spid="99"/>
                                        </p:tgtEl>
                                      </p:cBhvr>
                                    </p:animEffect>
                                  </p:childTnLst>
                                </p:cTn>
                              </p:par>
                              <p:par>
                                <p:cTn id="24" presetID="10" presetClass="entr" presetSubtype="0" fill="hold" nodeType="withEffect">
                                  <p:stCondLst>
                                    <p:cond delay="250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200"/>
                                        <p:tgtEl>
                                          <p:spTgt spid="1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
                                        <p:tgtEl>
                                          <p:spTgt spid="8"/>
                                        </p:tgtEl>
                                      </p:cBhvr>
                                    </p:animEffect>
                                  </p:childTnLst>
                                </p:cTn>
                              </p:par>
                              <p:par>
                                <p:cTn id="32" presetID="42" presetClass="path" presetSubtype="0" accel="50000" decel="50000" fill="hold" grpId="0" nodeType="withEffect">
                                  <p:stCondLst>
                                    <p:cond delay="0"/>
                                  </p:stCondLst>
                                  <p:childTnLst>
                                    <p:animMotion origin="layout" path="M 1.38889E-6 3.82716E-6 L 1.38889E-6 0.19444 " pathEditMode="relative" rAng="0" ptsTypes="AA">
                                      <p:cBhvr>
                                        <p:cTn id="33" dur="1000" fill="hold"/>
                                        <p:tgtEl>
                                          <p:spTgt spid="8"/>
                                        </p:tgtEl>
                                        <p:attrNameLst>
                                          <p:attrName>ppt_x</p:attrName>
                                          <p:attrName>ppt_y</p:attrName>
                                        </p:attrNameLst>
                                      </p:cBhvr>
                                      <p:rCtr x="0" y="9722"/>
                                    </p:animMotion>
                                  </p:childTnLst>
                                </p:cTn>
                              </p:par>
                              <p:par>
                                <p:cTn id="34" presetID="22" presetClass="entr" presetSubtype="1"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up)">
                                      <p:cBhvr>
                                        <p:cTn id="36" dur="1000"/>
                                        <p:tgtEl>
                                          <p:spTgt spid="7"/>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112"/>
                                        </p:tgtEl>
                                        <p:attrNameLst>
                                          <p:attrName>style.visibility</p:attrName>
                                        </p:attrNameLst>
                                      </p:cBhvr>
                                      <p:to>
                                        <p:strVal val="visible"/>
                                      </p:to>
                                    </p:set>
                                    <p:animEffect transition="in" filter="fade">
                                      <p:cBhvr>
                                        <p:cTn id="40" dur="500"/>
                                        <p:tgtEl>
                                          <p:spTgt spid="112"/>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109"/>
                                        </p:tgtEl>
                                        <p:attrNameLst>
                                          <p:attrName>style.visibility</p:attrName>
                                        </p:attrNameLst>
                                      </p:cBhvr>
                                      <p:to>
                                        <p:strVal val="visible"/>
                                      </p:to>
                                    </p:set>
                                    <p:animEffect transition="in" filter="fade">
                                      <p:cBhvr>
                                        <p:cTn id="44" dur="500"/>
                                        <p:tgtEl>
                                          <p:spTgt spid="109"/>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BF5AD089-A8D0-4539-89DC-90FB8679FE8D}"/>
  <p:tag name="ATHENA.CUSTOMXMLCONTENT" val="&lt;?xml version=&quot;1.0&quot;?&gt;&lt;athena xmlns=&quot;http://schemas.microsoft.com/edu/athena&quot; version=&quot;0.1.3396.0&quot;&gt;&lt;timings duration=&quot;67288&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1684</Words>
  <Application>Microsoft Macintosh PowerPoint</Application>
  <PresentationFormat>Custom</PresentationFormat>
  <Paragraphs>227</Paragraphs>
  <Slides>21</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Consolas</vt:lpstr>
      <vt:lpstr>Segoe UI</vt:lpstr>
      <vt:lpstr>Segoe UI Black</vt:lpstr>
      <vt:lpstr>Segoe UI Light</vt:lpstr>
      <vt:lpstr>Segoe UI Semibold</vt:lpstr>
      <vt:lpstr>Wingdings</vt:lpstr>
      <vt:lpstr>Office 365 PPT Template - 2017</vt:lpstr>
      <vt:lpstr>Build Universal Windows Platform Apps with the Microsoft Graph</vt:lpstr>
      <vt:lpstr>Building Microsoft  Graph applications</vt:lpstr>
      <vt:lpstr>Developer vision</vt:lpstr>
      <vt:lpstr>Building integration with  Office 365</vt:lpstr>
      <vt:lpstr>Microsoft Graph API</vt:lpstr>
      <vt:lpstr>Azure AD OAuth in Office 365</vt:lpstr>
      <vt:lpstr>Single authentication flow for Office 365</vt:lpstr>
      <vt:lpstr>A bigger opportunity with one Windows… </vt:lpstr>
      <vt:lpstr>…and one app platform</vt:lpstr>
      <vt:lpstr>Tuned to each form factor</vt:lpstr>
      <vt:lpstr>Adaptive UX Same code, same controls, optimized layout</vt:lpstr>
      <vt:lpstr>Tailored experiences Based on a set of adaptive control and enable an experience tailored to the device</vt:lpstr>
      <vt:lpstr>One binary for every device</vt:lpstr>
      <vt:lpstr>Universal Windows Platform</vt:lpstr>
      <vt:lpstr>Platform extensions</vt:lpstr>
      <vt:lpstr>Creating a UWP application</vt:lpstr>
      <vt:lpstr>Process of Creating a UWP application</vt:lpstr>
      <vt:lpstr>Create Universal Windows Platform Applications</vt:lpstr>
      <vt:lpstr>Demo</vt:lpstr>
      <vt:lpstr>Thank you.</vt:lpstr>
      <vt:lpstr>PowerPoint Presentation</vt:lpstr>
    </vt:vector>
  </TitlesOfParts>
  <Manager/>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2018-06-05T20:11:47Z</dcterms:modified>
</cp:coreProperties>
</file>